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media/image21.jpeg" ContentType="image/jpeg"/>
  <Override PartName="/ppt/media/image20.jpeg" ContentType="image/jpeg"/>
  <Override PartName="/ppt/media/image19.png" ContentType="image/png"/>
  <Override PartName="/ppt/media/image18.wmf" ContentType="image/x-wmf"/>
  <Override PartName="/ppt/media/image17.png" ContentType="image/png"/>
  <Override PartName="/ppt/media/image13.jpeg" ContentType="image/jpeg"/>
  <Override PartName="/ppt/media/image23.wmf" ContentType="image/x-wmf"/>
  <Override PartName="/ppt/media/image12.png" ContentType="image/png"/>
  <Override PartName="/ppt/media/image15.jpeg" ContentType="image/jpeg"/>
  <Override PartName="/ppt/media/image11.wmf" ContentType="image/x-wmf"/>
  <Override PartName="/ppt/media/image10.png" ContentType="image/png"/>
  <Override PartName="/ppt/media/image22.jpeg" ContentType="image/jpeg"/>
  <Override PartName="/ppt/media/image9.wmf" ContentType="image/x-wmf"/>
  <Override PartName="/ppt/media/image8.jpeg" ContentType="image/jpeg"/>
  <Override PartName="/ppt/media/image7.jpeg" ContentType="image/jpeg"/>
  <Override PartName="/ppt/media/image16.wmf" ContentType="image/x-wmf"/>
  <Override PartName="/ppt/media/image5.png" ContentType="image/png"/>
  <Override PartName="/ppt/media/image4.wmf" ContentType="image/x-wmf"/>
  <Override PartName="/ppt/media/image6.jpeg" ContentType="image/jpeg"/>
  <Override PartName="/ppt/media/image3.png" ContentType="image/png"/>
  <Override PartName="/ppt/media/image2.png" ContentType="image/png"/>
  <Override PartName="/ppt/media/image14.jpeg" ContentType="image/jpeg"/>
  <Override PartName="/ppt/media/image1.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Lst>
  <p:sldSz cx="21945600" cy="329184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27" name="PlaceHolder 2"/>
          <p:cNvSpPr>
            <a:spLocks noGrp="1"/>
          </p:cNvSpPr>
          <p:nvPr>
            <p:ph type="body"/>
          </p:nvPr>
        </p:nvSpPr>
        <p:spPr>
          <a:xfrm>
            <a:off x="1097280" y="7702560"/>
            <a:ext cx="19750680" cy="9106920"/>
          </a:xfrm>
          <a:prstGeom prst="rect">
            <a:avLst/>
          </a:prstGeom>
        </p:spPr>
        <p:txBody>
          <a:bodyPr lIns="0" rIns="0" tIns="0" bIns="0"/>
          <a:p>
            <a:endParaRPr/>
          </a:p>
        </p:txBody>
      </p:sp>
      <p:sp>
        <p:nvSpPr>
          <p:cNvPr id="28" name="PlaceHolder 3"/>
          <p:cNvSpPr>
            <a:spLocks noGrp="1"/>
          </p:cNvSpPr>
          <p:nvPr>
            <p:ph type="body"/>
          </p:nvPr>
        </p:nvSpPr>
        <p:spPr>
          <a:xfrm>
            <a:off x="1097280" y="17674920"/>
            <a:ext cx="19750680" cy="910692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30" name="PlaceHolder 2"/>
          <p:cNvSpPr>
            <a:spLocks noGrp="1"/>
          </p:cNvSpPr>
          <p:nvPr>
            <p:ph type="body"/>
          </p:nvPr>
        </p:nvSpPr>
        <p:spPr>
          <a:xfrm>
            <a:off x="1097280" y="7702560"/>
            <a:ext cx="9638280" cy="9106920"/>
          </a:xfrm>
          <a:prstGeom prst="rect">
            <a:avLst/>
          </a:prstGeom>
        </p:spPr>
        <p:txBody>
          <a:bodyPr lIns="0" rIns="0" tIns="0" bIns="0"/>
          <a:p>
            <a:endParaRPr/>
          </a:p>
        </p:txBody>
      </p:sp>
      <p:sp>
        <p:nvSpPr>
          <p:cNvPr id="31" name="PlaceHolder 3"/>
          <p:cNvSpPr>
            <a:spLocks noGrp="1"/>
          </p:cNvSpPr>
          <p:nvPr>
            <p:ph type="body"/>
          </p:nvPr>
        </p:nvSpPr>
        <p:spPr>
          <a:xfrm>
            <a:off x="11217960" y="7702560"/>
            <a:ext cx="9638280" cy="9106920"/>
          </a:xfrm>
          <a:prstGeom prst="rect">
            <a:avLst/>
          </a:prstGeom>
        </p:spPr>
        <p:txBody>
          <a:bodyPr lIns="0" rIns="0" tIns="0" bIns="0"/>
          <a:p>
            <a:endParaRPr/>
          </a:p>
        </p:txBody>
      </p:sp>
      <p:sp>
        <p:nvSpPr>
          <p:cNvPr id="32" name="PlaceHolder 4"/>
          <p:cNvSpPr>
            <a:spLocks noGrp="1"/>
          </p:cNvSpPr>
          <p:nvPr>
            <p:ph type="body"/>
          </p:nvPr>
        </p:nvSpPr>
        <p:spPr>
          <a:xfrm>
            <a:off x="11217960" y="17674920"/>
            <a:ext cx="9638280" cy="9106920"/>
          </a:xfrm>
          <a:prstGeom prst="rect">
            <a:avLst/>
          </a:prstGeom>
        </p:spPr>
        <p:txBody>
          <a:bodyPr lIns="0" rIns="0" tIns="0" bIns="0"/>
          <a:p>
            <a:endParaRPr/>
          </a:p>
        </p:txBody>
      </p:sp>
      <p:sp>
        <p:nvSpPr>
          <p:cNvPr id="33" name="PlaceHolder 5"/>
          <p:cNvSpPr>
            <a:spLocks noGrp="1"/>
          </p:cNvSpPr>
          <p:nvPr>
            <p:ph type="body"/>
          </p:nvPr>
        </p:nvSpPr>
        <p:spPr>
          <a:xfrm>
            <a:off x="1097280" y="17674920"/>
            <a:ext cx="9638280" cy="910692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35" name="PlaceHolder 2"/>
          <p:cNvSpPr>
            <a:spLocks noGrp="1"/>
          </p:cNvSpPr>
          <p:nvPr>
            <p:ph type="body"/>
          </p:nvPr>
        </p:nvSpPr>
        <p:spPr>
          <a:xfrm>
            <a:off x="1097280" y="7702560"/>
            <a:ext cx="19750680" cy="19092240"/>
          </a:xfrm>
          <a:prstGeom prst="rect">
            <a:avLst/>
          </a:prstGeom>
        </p:spPr>
        <p:txBody>
          <a:bodyPr lIns="0" rIns="0" tIns="0" bIns="0"/>
          <a:p>
            <a:endParaRPr/>
          </a:p>
        </p:txBody>
      </p:sp>
      <p:sp>
        <p:nvSpPr>
          <p:cNvPr id="36" name="PlaceHolder 3"/>
          <p:cNvSpPr>
            <a:spLocks noGrp="1"/>
          </p:cNvSpPr>
          <p:nvPr>
            <p:ph type="body"/>
          </p:nvPr>
        </p:nvSpPr>
        <p:spPr>
          <a:xfrm>
            <a:off x="1097280" y="7702560"/>
            <a:ext cx="19750680" cy="19092240"/>
          </a:xfrm>
          <a:prstGeom prst="rect">
            <a:avLst/>
          </a:prstGeom>
        </p:spPr>
        <p:txBody>
          <a:bodyPr lIns="0" rIns="0" tIns="0" bIns="0"/>
          <a:p>
            <a:endParaRPr/>
          </a:p>
        </p:txBody>
      </p:sp>
      <p:pic>
        <p:nvPicPr>
          <p:cNvPr id="37" name="" descr=""/>
          <p:cNvPicPr/>
          <p:nvPr/>
        </p:nvPicPr>
        <p:blipFill>
          <a:blip r:embed="rId2"/>
          <a:stretch/>
        </p:blipFill>
        <p:spPr>
          <a:xfrm>
            <a:off x="1096920" y="9369360"/>
            <a:ext cx="19750680" cy="15758280"/>
          </a:xfrm>
          <a:prstGeom prst="rect">
            <a:avLst/>
          </a:prstGeom>
          <a:ln>
            <a:noFill/>
          </a:ln>
        </p:spPr>
      </p:pic>
      <p:pic>
        <p:nvPicPr>
          <p:cNvPr id="38" name="" descr=""/>
          <p:cNvPicPr/>
          <p:nvPr/>
        </p:nvPicPr>
        <p:blipFill>
          <a:blip r:embed="rId3"/>
          <a:stretch/>
        </p:blipFill>
        <p:spPr>
          <a:xfrm>
            <a:off x="1096920" y="9369360"/>
            <a:ext cx="19750680" cy="15758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6" name="PlaceHolder 2"/>
          <p:cNvSpPr>
            <a:spLocks noGrp="1"/>
          </p:cNvSpPr>
          <p:nvPr>
            <p:ph type="subTitle"/>
          </p:nvPr>
        </p:nvSpPr>
        <p:spPr>
          <a:xfrm>
            <a:off x="1097280" y="7702560"/>
            <a:ext cx="19750680" cy="190922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8" name="PlaceHolder 2"/>
          <p:cNvSpPr>
            <a:spLocks noGrp="1"/>
          </p:cNvSpPr>
          <p:nvPr>
            <p:ph type="body"/>
          </p:nvPr>
        </p:nvSpPr>
        <p:spPr>
          <a:xfrm>
            <a:off x="1097280" y="7702560"/>
            <a:ext cx="19750680" cy="190922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10" name="PlaceHolder 2"/>
          <p:cNvSpPr>
            <a:spLocks noGrp="1"/>
          </p:cNvSpPr>
          <p:nvPr>
            <p:ph type="body"/>
          </p:nvPr>
        </p:nvSpPr>
        <p:spPr>
          <a:xfrm>
            <a:off x="1097280" y="7702560"/>
            <a:ext cx="9638280" cy="19092240"/>
          </a:xfrm>
          <a:prstGeom prst="rect">
            <a:avLst/>
          </a:prstGeom>
        </p:spPr>
        <p:txBody>
          <a:bodyPr lIns="0" rIns="0" tIns="0" bIns="0"/>
          <a:p>
            <a:endParaRPr/>
          </a:p>
        </p:txBody>
      </p:sp>
      <p:sp>
        <p:nvSpPr>
          <p:cNvPr id="11" name="PlaceHolder 3"/>
          <p:cNvSpPr>
            <a:spLocks noGrp="1"/>
          </p:cNvSpPr>
          <p:nvPr>
            <p:ph type="body"/>
          </p:nvPr>
        </p:nvSpPr>
        <p:spPr>
          <a:xfrm>
            <a:off x="11217960" y="7702560"/>
            <a:ext cx="9638280" cy="190922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645920" y="10226160"/>
            <a:ext cx="18653400" cy="3270708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15" name="PlaceHolder 2"/>
          <p:cNvSpPr>
            <a:spLocks noGrp="1"/>
          </p:cNvSpPr>
          <p:nvPr>
            <p:ph type="body"/>
          </p:nvPr>
        </p:nvSpPr>
        <p:spPr>
          <a:xfrm>
            <a:off x="1097280" y="7702560"/>
            <a:ext cx="9638280" cy="9106920"/>
          </a:xfrm>
          <a:prstGeom prst="rect">
            <a:avLst/>
          </a:prstGeom>
        </p:spPr>
        <p:txBody>
          <a:bodyPr lIns="0" rIns="0" tIns="0" bIns="0"/>
          <a:p>
            <a:endParaRPr/>
          </a:p>
        </p:txBody>
      </p:sp>
      <p:sp>
        <p:nvSpPr>
          <p:cNvPr id="16" name="PlaceHolder 3"/>
          <p:cNvSpPr>
            <a:spLocks noGrp="1"/>
          </p:cNvSpPr>
          <p:nvPr>
            <p:ph type="body"/>
          </p:nvPr>
        </p:nvSpPr>
        <p:spPr>
          <a:xfrm>
            <a:off x="1097280" y="17674920"/>
            <a:ext cx="9638280" cy="9106920"/>
          </a:xfrm>
          <a:prstGeom prst="rect">
            <a:avLst/>
          </a:prstGeom>
        </p:spPr>
        <p:txBody>
          <a:bodyPr lIns="0" rIns="0" tIns="0" bIns="0"/>
          <a:p>
            <a:endParaRPr/>
          </a:p>
        </p:txBody>
      </p:sp>
      <p:sp>
        <p:nvSpPr>
          <p:cNvPr id="17" name="PlaceHolder 4"/>
          <p:cNvSpPr>
            <a:spLocks noGrp="1"/>
          </p:cNvSpPr>
          <p:nvPr>
            <p:ph type="body"/>
          </p:nvPr>
        </p:nvSpPr>
        <p:spPr>
          <a:xfrm>
            <a:off x="11217960" y="7702560"/>
            <a:ext cx="9638280" cy="190922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19" name="PlaceHolder 2"/>
          <p:cNvSpPr>
            <a:spLocks noGrp="1"/>
          </p:cNvSpPr>
          <p:nvPr>
            <p:ph type="body"/>
          </p:nvPr>
        </p:nvSpPr>
        <p:spPr>
          <a:xfrm>
            <a:off x="1097280" y="7702560"/>
            <a:ext cx="9638280" cy="19092240"/>
          </a:xfrm>
          <a:prstGeom prst="rect">
            <a:avLst/>
          </a:prstGeom>
        </p:spPr>
        <p:txBody>
          <a:bodyPr lIns="0" rIns="0" tIns="0" bIns="0"/>
          <a:p>
            <a:endParaRPr/>
          </a:p>
        </p:txBody>
      </p:sp>
      <p:sp>
        <p:nvSpPr>
          <p:cNvPr id="20" name="PlaceHolder 3"/>
          <p:cNvSpPr>
            <a:spLocks noGrp="1"/>
          </p:cNvSpPr>
          <p:nvPr>
            <p:ph type="body"/>
          </p:nvPr>
        </p:nvSpPr>
        <p:spPr>
          <a:xfrm>
            <a:off x="11217960" y="7702560"/>
            <a:ext cx="9638280" cy="9106920"/>
          </a:xfrm>
          <a:prstGeom prst="rect">
            <a:avLst/>
          </a:prstGeom>
        </p:spPr>
        <p:txBody>
          <a:bodyPr lIns="0" rIns="0" tIns="0" bIns="0"/>
          <a:p>
            <a:endParaRPr/>
          </a:p>
        </p:txBody>
      </p:sp>
      <p:sp>
        <p:nvSpPr>
          <p:cNvPr id="21" name="PlaceHolder 4"/>
          <p:cNvSpPr>
            <a:spLocks noGrp="1"/>
          </p:cNvSpPr>
          <p:nvPr>
            <p:ph type="body"/>
          </p:nvPr>
        </p:nvSpPr>
        <p:spPr>
          <a:xfrm>
            <a:off x="11217960" y="17674920"/>
            <a:ext cx="9638280" cy="910692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645920" y="10226160"/>
            <a:ext cx="18653400" cy="7055640"/>
          </a:xfrm>
          <a:prstGeom prst="rect">
            <a:avLst/>
          </a:prstGeom>
        </p:spPr>
        <p:txBody>
          <a:bodyPr lIns="0" rIns="0" tIns="0" bIns="0" anchor="ctr"/>
          <a:p>
            <a:endParaRPr/>
          </a:p>
        </p:txBody>
      </p:sp>
      <p:sp>
        <p:nvSpPr>
          <p:cNvPr id="23" name="PlaceHolder 2"/>
          <p:cNvSpPr>
            <a:spLocks noGrp="1"/>
          </p:cNvSpPr>
          <p:nvPr>
            <p:ph type="body"/>
          </p:nvPr>
        </p:nvSpPr>
        <p:spPr>
          <a:xfrm>
            <a:off x="1097280" y="7702560"/>
            <a:ext cx="9638280" cy="9106920"/>
          </a:xfrm>
          <a:prstGeom prst="rect">
            <a:avLst/>
          </a:prstGeom>
        </p:spPr>
        <p:txBody>
          <a:bodyPr lIns="0" rIns="0" tIns="0" bIns="0"/>
          <a:p>
            <a:endParaRPr/>
          </a:p>
        </p:txBody>
      </p:sp>
      <p:sp>
        <p:nvSpPr>
          <p:cNvPr id="24" name="PlaceHolder 3"/>
          <p:cNvSpPr>
            <a:spLocks noGrp="1"/>
          </p:cNvSpPr>
          <p:nvPr>
            <p:ph type="body"/>
          </p:nvPr>
        </p:nvSpPr>
        <p:spPr>
          <a:xfrm>
            <a:off x="11217960" y="7702560"/>
            <a:ext cx="9638280" cy="9106920"/>
          </a:xfrm>
          <a:prstGeom prst="rect">
            <a:avLst/>
          </a:prstGeom>
        </p:spPr>
        <p:txBody>
          <a:bodyPr lIns="0" rIns="0" tIns="0" bIns="0"/>
          <a:p>
            <a:endParaRPr/>
          </a:p>
        </p:txBody>
      </p:sp>
      <p:sp>
        <p:nvSpPr>
          <p:cNvPr id="25" name="PlaceHolder 4"/>
          <p:cNvSpPr>
            <a:spLocks noGrp="1"/>
          </p:cNvSpPr>
          <p:nvPr>
            <p:ph type="body"/>
          </p:nvPr>
        </p:nvSpPr>
        <p:spPr>
          <a:xfrm>
            <a:off x="1097280" y="17674920"/>
            <a:ext cx="19750680" cy="910692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645920" y="10226160"/>
            <a:ext cx="18653400" cy="7055640"/>
          </a:xfrm>
          <a:prstGeom prst="rect">
            <a:avLst/>
          </a:prstGeom>
        </p:spPr>
        <p:txBody>
          <a:bodyPr lIns="438840" rIns="438840" tIns="219600" bIns="219600" anchor="ctr"/>
          <a:p>
            <a:pPr algn="ctr">
              <a:lnSpc>
                <a:spcPct val="100000"/>
              </a:lnSpc>
            </a:pPr>
            <a:r>
              <a:rPr lang="en-US" sz="21100" strike="noStrike">
                <a:solidFill>
                  <a:srgbClr val="000000"/>
                </a:solidFill>
                <a:latin typeface="Calibri"/>
              </a:rPr>
              <a:t>Click to edit the title text formatClick to edit Master title style</a:t>
            </a:r>
            <a:endParaRPr/>
          </a:p>
        </p:txBody>
      </p:sp>
      <p:sp>
        <p:nvSpPr>
          <p:cNvPr id="1" name="PlaceHolder 2"/>
          <p:cNvSpPr>
            <a:spLocks noGrp="1"/>
          </p:cNvSpPr>
          <p:nvPr>
            <p:ph type="dt"/>
          </p:nvPr>
        </p:nvSpPr>
        <p:spPr>
          <a:xfrm>
            <a:off x="1097280" y="30510360"/>
            <a:ext cx="5120280" cy="1752120"/>
          </a:xfrm>
          <a:prstGeom prst="rect">
            <a:avLst/>
          </a:prstGeom>
        </p:spPr>
        <p:txBody>
          <a:bodyPr lIns="438840" rIns="438840" tIns="219600" bIns="219600" anchor="ctr"/>
          <a:p>
            <a:pPr>
              <a:lnSpc>
                <a:spcPct val="100000"/>
              </a:lnSpc>
            </a:pPr>
            <a:r>
              <a:rPr lang="en-US" sz="5800" strike="noStrike">
                <a:solidFill>
                  <a:srgbClr val="8b8b8b"/>
                </a:solidFill>
                <a:latin typeface="Calibri"/>
              </a:rPr>
              <a:t>2/2/18</a:t>
            </a:r>
            <a:endParaRPr/>
          </a:p>
        </p:txBody>
      </p:sp>
      <p:sp>
        <p:nvSpPr>
          <p:cNvPr id="2" name="PlaceHolder 3"/>
          <p:cNvSpPr>
            <a:spLocks noGrp="1"/>
          </p:cNvSpPr>
          <p:nvPr>
            <p:ph type="ftr"/>
          </p:nvPr>
        </p:nvSpPr>
        <p:spPr>
          <a:xfrm>
            <a:off x="7498080" y="30510360"/>
            <a:ext cx="6949080" cy="1752120"/>
          </a:xfrm>
          <a:prstGeom prst="rect">
            <a:avLst/>
          </a:prstGeom>
        </p:spPr>
        <p:txBody>
          <a:bodyPr lIns="438840" rIns="438840" tIns="219600" bIns="219600" anchor="ctr"/>
          <a:p>
            <a:endParaRPr/>
          </a:p>
        </p:txBody>
      </p:sp>
      <p:sp>
        <p:nvSpPr>
          <p:cNvPr id="3" name="PlaceHolder 4"/>
          <p:cNvSpPr>
            <a:spLocks noGrp="1"/>
          </p:cNvSpPr>
          <p:nvPr>
            <p:ph type="sldNum"/>
          </p:nvPr>
        </p:nvSpPr>
        <p:spPr>
          <a:xfrm>
            <a:off x="15727680" y="30510360"/>
            <a:ext cx="5120280" cy="1752120"/>
          </a:xfrm>
          <a:prstGeom prst="rect">
            <a:avLst/>
          </a:prstGeom>
        </p:spPr>
        <p:txBody>
          <a:bodyPr lIns="438840" rIns="438840" tIns="219600" bIns="219600" anchor="ctr"/>
          <a:p>
            <a:pPr algn="r">
              <a:lnSpc>
                <a:spcPct val="100000"/>
              </a:lnSpc>
            </a:pPr>
            <a:fld id="{D4A963F0-2BA2-44F6-8B07-806EDD84FB6B}" type="slidenum">
              <a:rPr lang="en-US" sz="5800" strike="noStrike">
                <a:solidFill>
                  <a:srgbClr val="8b8b8b"/>
                </a:solidFill>
                <a:latin typeface="Calibri"/>
              </a:rPr>
              <a:t>&lt;number&gt;</a:t>
            </a:fld>
            <a:endParaRPr/>
          </a:p>
        </p:txBody>
      </p:sp>
      <p:sp>
        <p:nvSpPr>
          <p:cNvPr id="4" name="PlaceHolder 5"/>
          <p:cNvSpPr>
            <a:spLocks noGrp="1"/>
          </p:cNvSpPr>
          <p:nvPr>
            <p:ph type="body"/>
          </p:nvPr>
        </p:nvSpPr>
        <p:spPr>
          <a:xfrm>
            <a:off x="1097280" y="7702560"/>
            <a:ext cx="19750680" cy="19092240"/>
          </a:xfrm>
          <a:prstGeom prst="rect">
            <a:avLst/>
          </a:prstGeom>
        </p:spPr>
        <p:txBody>
          <a:bodyPr lIns="0" rIns="0" tIns="0" bIns="0"/>
          <a:p>
            <a:pPr>
              <a:buSzPct val="45000"/>
              <a:buFont typeface="StarSymbol"/>
              <a:buChar char=""/>
            </a:pPr>
            <a:r>
              <a:rPr lang="en-US" sz="15400">
                <a:latin typeface="Calibri"/>
              </a:rPr>
              <a:t>Click to edit the outline text format</a:t>
            </a:r>
            <a:endParaRPr/>
          </a:p>
          <a:p>
            <a:pPr lvl="1">
              <a:buSzPct val="75000"/>
              <a:buFont typeface="StarSymbol"/>
              <a:buChar char=""/>
            </a:pPr>
            <a:r>
              <a:rPr lang="en-US" sz="11500">
                <a:latin typeface="Calibri"/>
              </a:rPr>
              <a:t>Second Outline Level</a:t>
            </a:r>
            <a:endParaRPr/>
          </a:p>
          <a:p>
            <a:pPr lvl="2">
              <a:buSzPct val="45000"/>
              <a:buFont typeface="StarSymbol"/>
              <a:buChar char=""/>
            </a:pPr>
            <a:r>
              <a:rPr lang="en-US" sz="9600">
                <a:latin typeface="Calibri"/>
              </a:rPr>
              <a:t>Third Outline Level</a:t>
            </a:r>
            <a:endParaRPr/>
          </a:p>
          <a:p>
            <a:pPr lvl="3">
              <a:buSzPct val="75000"/>
              <a:buFont typeface="StarSymbol"/>
              <a:buChar char=""/>
            </a:pPr>
            <a:r>
              <a:rPr lang="en-US" sz="96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wmf"/><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wmf"/><Relationship Id="rId8"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wmf"/><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wmf"/><Relationship Id="rId8"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wmf"/><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wmf"/><Relationship Id="rId8"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 name="Picture 28" descr=""/>
          <p:cNvPicPr/>
          <p:nvPr/>
        </p:nvPicPr>
        <p:blipFill>
          <a:blip r:embed="rId1"/>
          <a:stretch/>
        </p:blipFill>
        <p:spPr>
          <a:xfrm>
            <a:off x="-421200" y="0"/>
            <a:ext cx="11987280" cy="4282200"/>
          </a:xfrm>
          <a:prstGeom prst="rect">
            <a:avLst/>
          </a:prstGeom>
          <a:ln>
            <a:noFill/>
          </a:ln>
        </p:spPr>
      </p:pic>
      <p:sp>
        <p:nvSpPr>
          <p:cNvPr id="40" name="CustomShape 1"/>
          <p:cNvSpPr/>
          <p:nvPr/>
        </p:nvSpPr>
        <p:spPr>
          <a:xfrm>
            <a:off x="11201400" y="457200"/>
            <a:ext cx="10286640" cy="2972880"/>
          </a:xfrm>
          <a:prstGeom prst="rect">
            <a:avLst/>
          </a:prstGeom>
          <a:noFill/>
          <a:ln>
            <a:noFill/>
          </a:ln>
        </p:spPr>
        <p:style>
          <a:lnRef idx="0"/>
          <a:fillRef idx="0"/>
          <a:effectRef idx="0"/>
          <a:fontRef idx="minor"/>
        </p:style>
        <p:txBody>
          <a:bodyPr lIns="438840" rIns="438840" tIns="219600" bIns="219600" anchor="ctr"/>
          <a:p>
            <a:pPr algn="ctr">
              <a:lnSpc>
                <a:spcPct val="100000"/>
              </a:lnSpc>
            </a:pPr>
            <a:r>
              <a:rPr b="1" lang="en-US" sz="4800" strike="noStrike">
                <a:solidFill>
                  <a:srgbClr val="000000"/>
                </a:solidFill>
                <a:latin typeface="Arial"/>
              </a:rPr>
              <a:t>Making a Poster in PowerPoint 2010 (Windows)</a:t>
            </a:r>
            <a:endParaRPr/>
          </a:p>
          <a:p>
            <a:pPr algn="ctr">
              <a:lnSpc>
                <a:spcPct val="100000"/>
              </a:lnSpc>
            </a:pPr>
            <a:r>
              <a:rPr b="1" lang="en-US" strike="noStrike">
                <a:solidFill>
                  <a:srgbClr val="000000"/>
                </a:solidFill>
                <a:latin typeface="Arial"/>
              </a:rPr>
              <a:t>Mike Renfro, Center for Manufacturing Research</a:t>
            </a:r>
            <a:endParaRPr/>
          </a:p>
        </p:txBody>
      </p:sp>
      <p:sp>
        <p:nvSpPr>
          <p:cNvPr id="41" name="CustomShape 2"/>
          <p:cNvSpPr/>
          <p:nvPr/>
        </p:nvSpPr>
        <p:spPr>
          <a:xfrm>
            <a:off x="457200" y="3517920"/>
            <a:ext cx="10286640" cy="205704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Goal of This Poster Template</a:t>
            </a:r>
            <a:endParaRPr/>
          </a:p>
          <a:p>
            <a:pPr>
              <a:lnSpc>
                <a:spcPct val="100000"/>
              </a:lnSpc>
            </a:pPr>
            <a:r>
              <a:rPr lang="en-US" sz="1600" strike="noStrike">
                <a:solidFill>
                  <a:srgbClr val="000000"/>
                </a:solidFill>
                <a:latin typeface="Arial"/>
                <a:ea typeface="ＭＳ Ｐゴシック"/>
              </a:rPr>
              <a:t>The basic idea with this poster template is to make it easier for TTU faculty, staff, and students to create legible, higher-quality posters, and to avoid the most common mistakes faculty, staff, and students have previously made.</a:t>
            </a:r>
            <a:endParaRPr/>
          </a:p>
          <a:p>
            <a:pPr>
              <a:lnSpc>
                <a:spcPct val="100000"/>
              </a:lnSpc>
            </a:pPr>
            <a:r>
              <a:rPr lang="en-US" sz="1600" strike="noStrike">
                <a:solidFill>
                  <a:srgbClr val="000000"/>
                </a:solidFill>
                <a:latin typeface="Arial"/>
                <a:ea typeface="ＭＳ Ｐゴシック"/>
              </a:rPr>
              <a:t>Several templates are available using different page orientations, number of columns, and other layout elements. Select the template most suitable for your purpose, and let us know if there are any problems with them.</a:t>
            </a:r>
            <a:endParaRPr/>
          </a:p>
        </p:txBody>
      </p:sp>
      <p:sp>
        <p:nvSpPr>
          <p:cNvPr id="42" name="CustomShape 3"/>
          <p:cNvSpPr/>
          <p:nvPr/>
        </p:nvSpPr>
        <p:spPr>
          <a:xfrm>
            <a:off x="469800" y="5575320"/>
            <a:ext cx="10286640" cy="46350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Basic Instructions</a:t>
            </a:r>
            <a:endParaRPr/>
          </a:p>
          <a:p>
            <a:pPr lvl="1">
              <a:lnSpc>
                <a:spcPct val="100000"/>
              </a:lnSpc>
              <a:buFont typeface="StarSymbol"/>
              <a:buChar char=""/>
            </a:pPr>
            <a:r>
              <a:rPr lang="en-US" sz="1600" strike="noStrike">
                <a:solidFill>
                  <a:srgbClr val="000000"/>
                </a:solidFill>
                <a:latin typeface="Arial"/>
                <a:ea typeface="ＭＳ Ｐゴシック"/>
              </a:rPr>
              <a:t>Do not modify font sizes or the positions of standard poster elements (titles, authors, acknowledgments, etc.)</a:t>
            </a:r>
            <a:endParaRPr/>
          </a:p>
          <a:p>
            <a:pPr lvl="1">
              <a:lnSpc>
                <a:spcPct val="100000"/>
              </a:lnSpc>
              <a:buFont typeface="StarSymbol"/>
              <a:buChar char=""/>
            </a:pPr>
            <a:r>
              <a:rPr lang="en-US" sz="1600" strike="noStrike">
                <a:solidFill>
                  <a:srgbClr val="000000"/>
                </a:solidFill>
                <a:latin typeface="Arial"/>
                <a:ea typeface="ＭＳ Ｐゴシック"/>
              </a:rPr>
              <a:t>Copy and paste this text box if you need a bulleted list, or the previous text box if you need paragraph text.</a:t>
            </a:r>
            <a:endParaRPr/>
          </a:p>
          <a:p>
            <a:pPr lvl="1">
              <a:lnSpc>
                <a:spcPct val="100000"/>
              </a:lnSpc>
              <a:buFont typeface="StarSymbol"/>
              <a:buChar char=""/>
            </a:pPr>
            <a:r>
              <a:rPr lang="en-US" sz="1600" strike="noStrike">
                <a:solidFill>
                  <a:srgbClr val="000000"/>
                </a:solidFill>
                <a:latin typeface="Arial"/>
                <a:ea typeface="ＭＳ Ｐゴシック"/>
              </a:rPr>
              <a:t>Don’t mix bulleted text and paragraph text in a single text box. PowerPoint doesn’t handle mixed text formats very well.</a:t>
            </a:r>
            <a:endParaRPr/>
          </a:p>
          <a:p>
            <a:pPr lvl="1">
              <a:lnSpc>
                <a:spcPct val="100000"/>
              </a:lnSpc>
              <a:buFont typeface="StarSymbol"/>
              <a:buChar char=""/>
            </a:pPr>
            <a:r>
              <a:rPr lang="en-US" sz="1600" strike="noStrike">
                <a:solidFill>
                  <a:srgbClr val="000000"/>
                </a:solidFill>
                <a:latin typeface="Arial"/>
                <a:ea typeface="ＭＳ Ｐゴシック"/>
              </a:rPr>
              <a:t>Don’t go nuts with drop shadows, 3D effects, or other poster noise. Focus on the clarity of your message.</a:t>
            </a:r>
            <a:endParaRPr/>
          </a:p>
          <a:p>
            <a:pPr lvl="1">
              <a:lnSpc>
                <a:spcPct val="100000"/>
              </a:lnSpc>
              <a:buFont typeface="StarSymbol"/>
              <a:buChar char=""/>
            </a:pPr>
            <a:r>
              <a:rPr b="1" lang="en-US" sz="1600" strike="noStrike">
                <a:solidFill>
                  <a:srgbClr val="000000"/>
                </a:solidFill>
                <a:latin typeface="Arial"/>
                <a:ea typeface="ＭＳ Ｐゴシック"/>
              </a:rPr>
              <a:t>Don’t use Insert / Object</a:t>
            </a:r>
            <a:r>
              <a:rPr lang="en-US" sz="1600" strike="noStrike">
                <a:solidFill>
                  <a:srgbClr val="000000"/>
                </a:solidFill>
                <a:latin typeface="Arial"/>
                <a:ea typeface="ＭＳ Ｐゴシック"/>
              </a:rPr>
              <a:t> to include content. This bloats up the poster file, and is likely to not work on other systems. Use </a:t>
            </a:r>
            <a:r>
              <a:rPr b="1" lang="en-US" sz="1600" strike="noStrike">
                <a:solidFill>
                  <a:srgbClr val="000000"/>
                </a:solidFill>
                <a:latin typeface="Arial"/>
                <a:ea typeface="ＭＳ Ｐゴシック"/>
              </a:rPr>
              <a:t>Insert / Pictures </a:t>
            </a:r>
            <a:r>
              <a:rPr lang="en-US" sz="1600" strike="noStrike">
                <a:solidFill>
                  <a:srgbClr val="000000"/>
                </a:solidFill>
                <a:latin typeface="Arial"/>
                <a:ea typeface="ＭＳ Ｐゴシック"/>
              </a:rPr>
              <a:t>to include outside graphics.</a:t>
            </a:r>
            <a:endParaRPr/>
          </a:p>
          <a:p>
            <a:pPr lvl="1">
              <a:lnSpc>
                <a:spcPct val="100000"/>
              </a:lnSpc>
              <a:buFont typeface="StarSymbol"/>
              <a:buChar char=""/>
            </a:pPr>
            <a:r>
              <a:rPr lang="en-US" sz="1600" strike="noStrike">
                <a:solidFill>
                  <a:srgbClr val="000000"/>
                </a:solidFill>
                <a:latin typeface="Arial"/>
                <a:ea typeface="ＭＳ Ｐゴシック"/>
              </a:rPr>
              <a:t>Copy and paste the equation below if you need a readable equation, and keep in mind that your audience might not be that interested in the details of the equations rather than the basics of the research.</a:t>
            </a:r>
            <a:endParaRPr/>
          </a:p>
        </p:txBody>
      </p:sp>
      <p:sp>
        <p:nvSpPr>
          <p:cNvPr id="43" name="CustomShape 4"/>
          <p:cNvSpPr/>
          <p:nvPr/>
        </p:nvSpPr>
        <p:spPr>
          <a:xfrm>
            <a:off x="469800" y="10892880"/>
            <a:ext cx="10274040" cy="32418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Advanced Layout Instructions</a:t>
            </a:r>
            <a:endParaRPr/>
          </a:p>
          <a:p>
            <a:pPr lvl="1">
              <a:lnSpc>
                <a:spcPct val="100000"/>
              </a:lnSpc>
              <a:buFont typeface="StarSymbol"/>
              <a:buChar char=""/>
            </a:pPr>
            <a:r>
              <a:rPr lang="en-US" sz="1600" strike="noStrike">
                <a:solidFill>
                  <a:srgbClr val="000000"/>
                </a:solidFill>
                <a:latin typeface="Arial"/>
                <a:ea typeface="ＭＳ Ｐゴシック"/>
              </a:rPr>
              <a:t>PowerPoint has the basic tools required to properly align and space out text boxes, equations, figures, and any other poster elements. You’ll find these tools in the </a:t>
            </a:r>
            <a:r>
              <a:rPr b="1" lang="en-US" sz="1600" strike="noStrike">
                <a:solidFill>
                  <a:srgbClr val="000000"/>
                </a:solidFill>
                <a:latin typeface="Arial"/>
                <a:ea typeface="ＭＳ Ｐゴシック"/>
              </a:rPr>
              <a:t>Arrange / Group</a:t>
            </a:r>
            <a:r>
              <a:rPr lang="en-US" sz="1600" strike="noStrike">
                <a:solidFill>
                  <a:srgbClr val="000000"/>
                </a:solidFill>
                <a:latin typeface="Arial"/>
                <a:ea typeface="ＭＳ Ｐゴシック"/>
              </a:rPr>
              <a:t> and </a:t>
            </a:r>
            <a:r>
              <a:rPr b="1" lang="en-US" sz="1600" strike="noStrike">
                <a:solidFill>
                  <a:srgbClr val="000000"/>
                </a:solidFill>
                <a:latin typeface="Arial"/>
                <a:ea typeface="ＭＳ Ｐゴシック"/>
              </a:rPr>
              <a:t>Arrange / Align </a:t>
            </a:r>
            <a:r>
              <a:rPr lang="en-US" sz="1600" strike="noStrike">
                <a:solidFill>
                  <a:srgbClr val="000000"/>
                </a:solidFill>
                <a:latin typeface="Arial"/>
                <a:ea typeface="ＭＳ Ｐゴシック"/>
              </a:rPr>
              <a:t>menus on the Home tab. Use them rather than “eyeballing” positions.</a:t>
            </a:r>
            <a:endParaRPr/>
          </a:p>
          <a:p>
            <a:pPr lvl="1">
              <a:lnSpc>
                <a:spcPct val="100000"/>
              </a:lnSpc>
              <a:buFont typeface="StarSymbol"/>
              <a:buChar char=""/>
            </a:pPr>
            <a:r>
              <a:rPr lang="en-US" sz="1600" strike="noStrike">
                <a:solidFill>
                  <a:srgbClr val="000000"/>
                </a:solidFill>
                <a:latin typeface="Arial"/>
                <a:ea typeface="ＭＳ Ｐゴシック"/>
              </a:rPr>
              <a:t>This particular template has a four-column layout suitable for a 36” × 48” tri-fold board, with 1” margins and 1” between each column. Central columns are 11” wide, and outer columns are 10.5” wide.</a:t>
            </a:r>
            <a:endParaRPr/>
          </a:p>
          <a:p>
            <a:pPr lvl="1">
              <a:lnSpc>
                <a:spcPct val="100000"/>
              </a:lnSpc>
              <a:buFont typeface="StarSymbol"/>
              <a:buChar char=""/>
            </a:pPr>
            <a:r>
              <a:rPr lang="en-US" sz="1600" strike="noStrike">
                <a:solidFill>
                  <a:srgbClr val="000000"/>
                </a:solidFill>
                <a:latin typeface="Arial"/>
                <a:ea typeface="ＭＳ Ｐゴシック"/>
              </a:rPr>
              <a:t>Guidelines have been placed at the margins of each of the columns. Use them to quickly position objects in a column.</a:t>
            </a:r>
            <a:endParaRPr/>
          </a:p>
          <a:p>
            <a:pPr lvl="1">
              <a:lnSpc>
                <a:spcPct val="100000"/>
              </a:lnSpc>
              <a:buFont typeface="StarSymbol"/>
              <a:buChar char=""/>
            </a:pPr>
            <a:r>
              <a:rPr lang="en-US" sz="1600" strike="noStrike">
                <a:solidFill>
                  <a:srgbClr val="000000"/>
                </a:solidFill>
                <a:latin typeface="Arial"/>
                <a:ea typeface="ＭＳ Ｐゴシック"/>
              </a:rPr>
              <a:t>Keep your text boxes 10.5 or 11 inches wide to ensure that they fill up the entire column.</a:t>
            </a:r>
            <a:endParaRPr/>
          </a:p>
        </p:txBody>
      </p:sp>
      <p:sp>
        <p:nvSpPr>
          <p:cNvPr id="44" name="CustomShape 5"/>
          <p:cNvSpPr/>
          <p:nvPr/>
        </p:nvSpPr>
        <p:spPr>
          <a:xfrm>
            <a:off x="457200" y="3430440"/>
            <a:ext cx="10286640" cy="3131640"/>
          </a:xfrm>
          <a:prstGeom prst="rect">
            <a:avLst/>
          </a:prstGeom>
          <a:noFill/>
          <a:ln>
            <a:noFill/>
          </a:ln>
        </p:spPr>
        <p:style>
          <a:lnRef idx="0"/>
          <a:fillRef idx="0"/>
          <a:effectRef idx="0"/>
          <a:fontRef idx="minor"/>
        </p:style>
      </p:sp>
      <p:sp>
        <p:nvSpPr>
          <p:cNvPr id="45" name="CustomShape 6"/>
          <p:cNvSpPr/>
          <p:nvPr/>
        </p:nvSpPr>
        <p:spPr>
          <a:xfrm>
            <a:off x="11201400" y="3506760"/>
            <a:ext cx="10286640" cy="45198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Advanced Figures/Graphics Instructions</a:t>
            </a:r>
            <a:endParaRPr/>
          </a:p>
          <a:p>
            <a:pPr lvl="1">
              <a:lnSpc>
                <a:spcPct val="100000"/>
              </a:lnSpc>
              <a:buFont typeface="StarSymbol"/>
              <a:buChar char=""/>
            </a:pPr>
            <a:r>
              <a:rPr lang="en-US" sz="1600" strike="noStrike">
                <a:solidFill>
                  <a:srgbClr val="000000"/>
                </a:solidFill>
                <a:latin typeface="Arial"/>
                <a:ea typeface="ＭＳ Ｐゴシック"/>
              </a:rPr>
              <a:t>Use vector graphics formats (preferably EPS or WMF) rather than raster graphics formats (PNG, JPG, BMP, etc.) when inserting charts or other non-photographic figures.</a:t>
            </a:r>
            <a:endParaRPr/>
          </a:p>
          <a:p>
            <a:pPr lvl="1">
              <a:lnSpc>
                <a:spcPct val="100000"/>
              </a:lnSpc>
              <a:buFont typeface="StarSymbol"/>
              <a:buChar char=""/>
            </a:pPr>
            <a:r>
              <a:rPr lang="en-US" sz="1600" strike="noStrike">
                <a:solidFill>
                  <a:srgbClr val="000000"/>
                </a:solidFill>
                <a:latin typeface="Arial"/>
                <a:ea typeface="ＭＳ Ｐゴシック"/>
              </a:rPr>
              <a:t>Keep your figures to 10.5 inches wide or smaller to avoid them crossing over more than one column.</a:t>
            </a:r>
            <a:endParaRPr/>
          </a:p>
          <a:p>
            <a:pPr lvl="1">
              <a:lnSpc>
                <a:spcPct val="100000"/>
              </a:lnSpc>
              <a:buFont typeface="StarSymbol"/>
              <a:buChar char=""/>
            </a:pPr>
            <a:r>
              <a:rPr lang="en-US" sz="1600" strike="noStrike">
                <a:solidFill>
                  <a:srgbClr val="000000"/>
                </a:solidFill>
                <a:latin typeface="Arial"/>
                <a:ea typeface="ＭＳ Ｐゴシック"/>
              </a:rPr>
              <a:t>Be careful with digital camera photos: : a 6 megapixel image should be sized no larger than 10.5x6.97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There’s nothing inherently wrong with increasing the size of the picture if you need to, just realize that if you increase it too much, then the image quality will suffer.</a:t>
            </a:r>
            <a:endParaRPr/>
          </a:p>
          <a:p>
            <a:pPr lvl="1">
              <a:lnSpc>
                <a:spcPct val="100000"/>
              </a:lnSpc>
              <a:buFont typeface="StarSymbol"/>
              <a:buChar char=""/>
            </a:pPr>
            <a:r>
              <a:rPr lang="en-US" sz="1600" strike="noStrike">
                <a:solidFill>
                  <a:srgbClr val="000000"/>
                </a:solidFill>
                <a:latin typeface="Arial"/>
                <a:ea typeface="ＭＳ Ｐゴシック"/>
              </a:rPr>
              <a:t>If you need a caption on a figure, insert a text box below the figure, resize the text box to no wider than the column width, and use PowerPoint’s </a:t>
            </a:r>
            <a:r>
              <a:rPr b="1" lang="en-US" sz="1600" strike="noStrike">
                <a:solidFill>
                  <a:srgbClr val="000000"/>
                </a:solidFill>
                <a:latin typeface="Arial"/>
                <a:ea typeface="ＭＳ Ｐゴシック"/>
              </a:rPr>
              <a:t>Arrange / Align / Align Center</a:t>
            </a:r>
            <a:r>
              <a:rPr lang="en-US" sz="1600" strike="noStrike">
                <a:solidFill>
                  <a:srgbClr val="000000"/>
                </a:solidFill>
                <a:latin typeface="Arial"/>
                <a:ea typeface="ＭＳ Ｐゴシック"/>
              </a:rPr>
              <a:t> menu on the Home tab to ensure that the caption is centered under the image. Then use the </a:t>
            </a:r>
            <a:r>
              <a:rPr b="1" lang="en-US" sz="1600" strike="noStrike">
                <a:solidFill>
                  <a:srgbClr val="000000"/>
                </a:solidFill>
                <a:latin typeface="Arial"/>
                <a:ea typeface="ＭＳ Ｐゴシック"/>
              </a:rPr>
              <a:t>Arrange / Group</a:t>
            </a:r>
            <a:r>
              <a:rPr lang="en-US" sz="1600" strike="noStrike">
                <a:solidFill>
                  <a:srgbClr val="000000"/>
                </a:solidFill>
                <a:latin typeface="Arial"/>
                <a:ea typeface="ＭＳ Ｐゴシック"/>
              </a:rPr>
              <a:t> menu to treat the figure and caption as a single entity. All the captions on this sample poster were created this way, and you can use them as examples if needed.</a:t>
            </a:r>
            <a:endParaRPr/>
          </a:p>
        </p:txBody>
      </p:sp>
      <p:pic>
        <p:nvPicPr>
          <p:cNvPr id="46" name="Picture 73" descr=""/>
          <p:cNvPicPr/>
          <p:nvPr/>
        </p:nvPicPr>
        <p:blipFill>
          <a:blip r:embed="rId2"/>
          <a:stretch/>
        </p:blipFill>
        <p:spPr>
          <a:xfrm>
            <a:off x="1220760" y="14762520"/>
            <a:ext cx="8989560" cy="6329160"/>
          </a:xfrm>
          <a:prstGeom prst="rect">
            <a:avLst/>
          </a:prstGeom>
          <a:ln w="9360">
            <a:solidFill>
              <a:schemeClr val="tx1"/>
            </a:solidFill>
            <a:miter/>
          </a:ln>
        </p:spPr>
      </p:pic>
      <p:sp>
        <p:nvSpPr>
          <p:cNvPr id="47" name="CustomShape 7"/>
          <p:cNvSpPr/>
          <p:nvPr/>
        </p:nvSpPr>
        <p:spPr>
          <a:xfrm>
            <a:off x="1220760" y="21314160"/>
            <a:ext cx="8989560" cy="53460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lang="en-US" sz="1600" strike="noStrike">
                <a:solidFill>
                  <a:srgbClr val="000000"/>
                </a:solidFill>
                <a:latin typeface="Arial"/>
              </a:rPr>
              <a:t>MATLAB Vectorized Plot (use print –depsc2 filename.eps to generate)</a:t>
            </a:r>
            <a:endParaRPr/>
          </a:p>
        </p:txBody>
      </p:sp>
      <p:graphicFrame>
        <p:nvGraphicFramePr>
          <p:cNvPr id="48" name="Table 8"/>
          <p:cNvGraphicFramePr/>
          <p:nvPr/>
        </p:nvGraphicFramePr>
        <p:xfrm>
          <a:off x="11201400" y="11065680"/>
          <a:ext cx="10286640" cy="1360800"/>
        </p:xfrm>
        <a:graphic>
          <a:graphicData uri="http://schemas.openxmlformats.org/drawingml/2006/table">
            <a:tbl>
              <a:tblPr/>
              <a:tblGrid>
                <a:gridCol w="2865600"/>
                <a:gridCol w="2619360"/>
                <a:gridCol w="2306880"/>
                <a:gridCol w="2494800"/>
              </a:tblGrid>
              <a:tr h="317520">
                <a:tc>
                  <a:txBody>
                    <a:bodyPr anchor="b"/>
                    <a:p>
                      <a:pPr algn="ctr">
                        <a:lnSpc>
                          <a:spcPct val="100000"/>
                        </a:lnSpc>
                      </a:pPr>
                      <a:r>
                        <a:rPr lang="en-US" sz="1600" strike="noStrike">
                          <a:solidFill>
                            <a:srgbClr val="000000"/>
                          </a:solidFill>
                          <a:latin typeface="Arial"/>
                          <a:ea typeface="ＭＳ Ｐゴシック"/>
                        </a:rPr>
                        <a:t>Sample Number</a:t>
                      </a:r>
                      <a:endParaRPr/>
                    </a:p>
                  </a:txBody>
                  <a:tcPr/>
                </a:tc>
                <a:tc>
                  <a:txBody>
                    <a:bodyPr anchor="b"/>
                    <a:p>
                      <a:pPr algn="ctr">
                        <a:lnSpc>
                          <a:spcPct val="100000"/>
                        </a:lnSpc>
                      </a:pPr>
                      <a:r>
                        <a:rPr lang="en-US" sz="1600" strike="noStrike">
                          <a:solidFill>
                            <a:srgbClr val="000000"/>
                          </a:solidFill>
                          <a:latin typeface="Arial"/>
                          <a:ea typeface="ＭＳ Ｐゴシック"/>
                        </a:rPr>
                        <a:t>Expected Result</a:t>
                      </a:r>
                      <a:endParaRPr/>
                    </a:p>
                  </a:txBody>
                  <a:tcPr/>
                </a:tc>
                <a:tc>
                  <a:txBody>
                    <a:bodyPr anchor="b"/>
                    <a:p>
                      <a:pPr algn="ctr">
                        <a:lnSpc>
                          <a:spcPct val="100000"/>
                        </a:lnSpc>
                      </a:pPr>
                      <a:r>
                        <a:rPr lang="en-US" sz="1600" strike="noStrike">
                          <a:solidFill>
                            <a:srgbClr val="000000"/>
                          </a:solidFill>
                          <a:latin typeface="Arial"/>
                          <a:ea typeface="ＭＳ Ｐゴシック"/>
                        </a:rPr>
                        <a:t>Actual Result</a:t>
                      </a:r>
                      <a:endParaRPr/>
                    </a:p>
                  </a:txBody>
                  <a:tcPr/>
                </a:tc>
                <a:tc>
                  <a:txBody>
                    <a:bodyPr anchor="b"/>
                    <a:p>
                      <a:pPr algn="ctr">
                        <a:lnSpc>
                          <a:spcPct val="100000"/>
                        </a:lnSpc>
                      </a:pPr>
                      <a:r>
                        <a:rPr lang="en-US" sz="1600" strike="noStrike">
                          <a:solidFill>
                            <a:srgbClr val="000000"/>
                          </a:solidFill>
                          <a:latin typeface="Arial"/>
                          <a:ea typeface="ＭＳ Ｐゴシック"/>
                        </a:rPr>
                        <a:t>Percent Difference</a:t>
                      </a:r>
                      <a:endParaRPr/>
                    </a:p>
                  </a:txBody>
                  <a:tcPr/>
                </a:tc>
              </a:tr>
              <a:tr h="317520">
                <a:tc>
                  <a:txBody>
                    <a:bodyPr anchor="b"/>
                    <a:p>
                      <a:pPr algn="ctr">
                        <a:lnSpc>
                          <a:spcPct val="100000"/>
                        </a:lnSpc>
                      </a:pPr>
                      <a:r>
                        <a:rPr lang="en-US" sz="1600" strike="noStrike">
                          <a:solidFill>
                            <a:srgbClr val="000000"/>
                          </a:solidFill>
                          <a:latin typeface="Arial"/>
                          <a:ea typeface="ＭＳ Ｐゴシック"/>
                        </a:rPr>
                        <a:t>1</a:t>
                      </a:r>
                      <a:endParaRPr/>
                    </a:p>
                  </a:txBody>
                  <a:tcPr/>
                </a:tc>
                <a:tc>
                  <a:txBody>
                    <a:bodyPr anchor="b"/>
                    <a:p>
                      <a:pPr algn="ctr">
                        <a:lnSpc>
                          <a:spcPct val="100000"/>
                        </a:lnSpc>
                      </a:pPr>
                      <a:r>
                        <a:rPr lang="en-US" sz="1600" strike="noStrike">
                          <a:solidFill>
                            <a:srgbClr val="000000"/>
                          </a:solidFill>
                          <a:latin typeface="Arial"/>
                          <a:ea typeface="ＭＳ Ｐゴシック"/>
                        </a:rPr>
                        <a:t>98</a:t>
                      </a:r>
                      <a:endParaRPr/>
                    </a:p>
                  </a:txBody>
                  <a:tcPr/>
                </a:tc>
                <a:tc>
                  <a:txBody>
                    <a:bodyPr anchor="b"/>
                    <a:p>
                      <a:pPr algn="ctr">
                        <a:lnSpc>
                          <a:spcPct val="100000"/>
                        </a:lnSpc>
                      </a:pPr>
                      <a:r>
                        <a:rPr lang="en-US" sz="1600" strike="noStrike">
                          <a:solidFill>
                            <a:srgbClr val="000000"/>
                          </a:solidFill>
                          <a:latin typeface="Arial"/>
                          <a:ea typeface="ＭＳ Ｐゴシック"/>
                        </a:rPr>
                        <a:t>103</a:t>
                      </a:r>
                      <a:endParaRPr/>
                    </a:p>
                  </a:txBody>
                  <a:tcPr/>
                </a:tc>
                <a:tc>
                  <a:txBody>
                    <a:bodyPr anchor="b"/>
                    <a:p>
                      <a:pPr algn="ctr">
                        <a:lnSpc>
                          <a:spcPct val="100000"/>
                        </a:lnSpc>
                      </a:pPr>
                      <a:r>
                        <a:rPr lang="en-US" sz="1600" strike="noStrike">
                          <a:solidFill>
                            <a:srgbClr val="000000"/>
                          </a:solidFill>
                          <a:latin typeface="Arial"/>
                          <a:ea typeface="ＭＳ Ｐゴシック"/>
                        </a:rPr>
                        <a:t>+5%</a:t>
                      </a:r>
                      <a:endParaRPr/>
                    </a:p>
                  </a:txBody>
                  <a:tcPr/>
                </a:tc>
              </a:tr>
              <a:tr h="317520">
                <a:tc>
                  <a:txBody>
                    <a:bodyPr anchor="b"/>
                    <a:p>
                      <a:pPr algn="ctr">
                        <a:lnSpc>
                          <a:spcPct val="100000"/>
                        </a:lnSpc>
                      </a:pPr>
                      <a:r>
                        <a:rPr lang="en-US" sz="1600" strike="noStrike">
                          <a:solidFill>
                            <a:srgbClr val="000000"/>
                          </a:solidFill>
                          <a:latin typeface="Arial"/>
                          <a:ea typeface="ＭＳ Ｐゴシック"/>
                        </a:rPr>
                        <a:t>2</a:t>
                      </a:r>
                      <a:endParaRPr/>
                    </a:p>
                  </a:txBody>
                  <a:tcPr/>
                </a:tc>
                <a:tc>
                  <a:txBody>
                    <a:bodyPr anchor="b"/>
                    <a:p>
                      <a:pPr algn="ctr">
                        <a:lnSpc>
                          <a:spcPct val="100000"/>
                        </a:lnSpc>
                      </a:pPr>
                      <a:r>
                        <a:rPr lang="en-US" sz="1600" strike="noStrike">
                          <a:solidFill>
                            <a:srgbClr val="000000"/>
                          </a:solidFill>
                          <a:latin typeface="Arial"/>
                          <a:ea typeface="ＭＳ Ｐゴシック"/>
                        </a:rPr>
                        <a:t>110</a:t>
                      </a:r>
                      <a:endParaRPr/>
                    </a:p>
                  </a:txBody>
                  <a:tcPr/>
                </a:tc>
                <a:tc>
                  <a:txBody>
                    <a:bodyPr anchor="b"/>
                    <a:p>
                      <a:pPr algn="ctr">
                        <a:lnSpc>
                          <a:spcPct val="100000"/>
                        </a:lnSpc>
                      </a:pPr>
                      <a:r>
                        <a:rPr lang="en-US" sz="1600" strike="noStrike">
                          <a:solidFill>
                            <a:srgbClr val="000000"/>
                          </a:solidFill>
                          <a:latin typeface="Arial"/>
                          <a:ea typeface="ＭＳ Ｐゴシック"/>
                        </a:rPr>
                        <a:t>112</a:t>
                      </a:r>
                      <a:endParaRPr/>
                    </a:p>
                  </a:txBody>
                  <a:tcPr/>
                </a:tc>
                <a:tc>
                  <a:txBody>
                    <a:bodyPr anchor="b"/>
                    <a:p>
                      <a:pPr algn="ctr">
                        <a:lnSpc>
                          <a:spcPct val="100000"/>
                        </a:lnSpc>
                      </a:pPr>
                      <a:r>
                        <a:rPr lang="en-US" sz="1600" strike="noStrike">
                          <a:solidFill>
                            <a:srgbClr val="000000"/>
                          </a:solidFill>
                          <a:latin typeface="Arial"/>
                          <a:ea typeface="ＭＳ Ｐゴシック"/>
                        </a:rPr>
                        <a:t>+2%</a:t>
                      </a:r>
                      <a:endParaRPr/>
                    </a:p>
                  </a:txBody>
                  <a:tcPr/>
                </a:tc>
              </a:tr>
              <a:tr h="317520">
                <a:tc>
                  <a:txBody>
                    <a:bodyPr anchor="b"/>
                    <a:p>
                      <a:pPr algn="ctr">
                        <a:lnSpc>
                          <a:spcPct val="100000"/>
                        </a:lnSpc>
                      </a:pPr>
                      <a:r>
                        <a:rPr lang="en-US" sz="1600" strike="noStrike">
                          <a:solidFill>
                            <a:srgbClr val="000000"/>
                          </a:solidFill>
                          <a:latin typeface="Arial"/>
                          <a:ea typeface="ＭＳ Ｐゴシック"/>
                        </a:rPr>
                        <a:t>3</a:t>
                      </a:r>
                      <a:endParaRPr/>
                    </a:p>
                  </a:txBody>
                  <a:tcPr/>
                </a:tc>
                <a:tc>
                  <a:txBody>
                    <a:bodyPr anchor="b"/>
                    <a:p>
                      <a:pPr algn="ctr">
                        <a:lnSpc>
                          <a:spcPct val="100000"/>
                        </a:lnSpc>
                      </a:pPr>
                      <a:r>
                        <a:rPr lang="en-US" sz="1600" strike="noStrike">
                          <a:solidFill>
                            <a:srgbClr val="000000"/>
                          </a:solidFill>
                          <a:latin typeface="Arial"/>
                          <a:ea typeface="ＭＳ Ｐゴシック"/>
                        </a:rPr>
                        <a:t>130</a:t>
                      </a:r>
                      <a:endParaRPr/>
                    </a:p>
                  </a:txBody>
                  <a:tcPr/>
                </a:tc>
                <a:tc>
                  <a:txBody>
                    <a:bodyPr anchor="b"/>
                    <a:p>
                      <a:pPr algn="ctr">
                        <a:lnSpc>
                          <a:spcPct val="100000"/>
                        </a:lnSpc>
                      </a:pPr>
                      <a:r>
                        <a:rPr lang="en-US" sz="1600" strike="noStrike">
                          <a:solidFill>
                            <a:srgbClr val="000000"/>
                          </a:solidFill>
                          <a:latin typeface="Arial"/>
                          <a:ea typeface="ＭＳ Ｐゴシック"/>
                        </a:rPr>
                        <a:t>125</a:t>
                      </a:r>
                      <a:endParaRPr/>
                    </a:p>
                  </a:txBody>
                  <a:tcPr/>
                </a:tc>
                <a:tc>
                  <a:txBody>
                    <a:bodyPr anchor="b"/>
                    <a:p>
                      <a:pPr algn="ctr">
                        <a:lnSpc>
                          <a:spcPct val="100000"/>
                        </a:lnSpc>
                      </a:pPr>
                      <a:r>
                        <a:rPr lang="en-US" sz="1600" strike="noStrike">
                          <a:solidFill>
                            <a:srgbClr val="000000"/>
                          </a:solidFill>
                          <a:latin typeface="Arial"/>
                          <a:ea typeface="ＭＳ Ｐゴシック"/>
                        </a:rPr>
                        <a:t>-4%</a:t>
                      </a:r>
                      <a:endParaRPr/>
                    </a:p>
                  </a:txBody>
                  <a:tcPr/>
                </a:tc>
              </a:tr>
              <a:tr h="317520">
                <a:tc>
                  <a:txBody>
                    <a:bodyPr anchor="b"/>
                    <a:p>
                      <a:pPr algn="ctr">
                        <a:lnSpc>
                          <a:spcPct val="100000"/>
                        </a:lnSpc>
                      </a:pPr>
                      <a:r>
                        <a:rPr lang="en-US" sz="1600" strike="noStrike">
                          <a:solidFill>
                            <a:srgbClr val="000000"/>
                          </a:solidFill>
                          <a:latin typeface="Arial"/>
                          <a:ea typeface="ＭＳ Ｐゴシック"/>
                        </a:rPr>
                        <a:t>Caption for a Example Table</a:t>
                      </a:r>
                      <a:endParaRPr/>
                    </a:p>
                  </a:txBody>
                  <a:tcPr/>
                </a:tc>
              </a:tr>
            </a:tbl>
          </a:graphicData>
        </a:graphic>
      </p:graphicFrame>
      <p:pic>
        <p:nvPicPr>
          <p:cNvPr id="49" name="Picture 19" descr=""/>
          <p:cNvPicPr/>
          <p:nvPr/>
        </p:nvPicPr>
        <p:blipFill>
          <a:blip r:embed="rId3"/>
          <a:stretch/>
        </p:blipFill>
        <p:spPr>
          <a:xfrm>
            <a:off x="11658600" y="13369680"/>
            <a:ext cx="9600840" cy="1220760"/>
          </a:xfrm>
          <a:prstGeom prst="rect">
            <a:avLst/>
          </a:prstGeom>
          <a:ln>
            <a:noFill/>
          </a:ln>
        </p:spPr>
      </p:pic>
      <p:sp>
        <p:nvSpPr>
          <p:cNvPr id="50" name="CustomShape 9"/>
          <p:cNvSpPr/>
          <p:nvPr/>
        </p:nvSpPr>
        <p:spPr>
          <a:xfrm>
            <a:off x="12242880" y="14756040"/>
            <a:ext cx="8432280" cy="57708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Logo downloaded from website and scaled up: </a:t>
            </a:r>
            <a:r>
              <a:rPr b="1" lang="en-US" sz="1600" strike="noStrike">
                <a:solidFill>
                  <a:srgbClr val="000000"/>
                </a:solidFill>
                <a:latin typeface="Arial"/>
              </a:rPr>
              <a:t>don’t do this!</a:t>
            </a:r>
            <a:r>
              <a:rPr lang="en-US" sz="1600" strike="noStrike">
                <a:solidFill>
                  <a:srgbClr val="000000"/>
                </a:solidFill>
                <a:latin typeface="Arial"/>
              </a:rPr>
              <a:t> It may look ok on your monitor, but it won’t look good on the real poster.</a:t>
            </a:r>
            <a:endParaRPr/>
          </a:p>
        </p:txBody>
      </p:sp>
      <p:sp>
        <p:nvSpPr>
          <p:cNvPr id="51" name="CustomShape 10"/>
          <p:cNvSpPr/>
          <p:nvPr/>
        </p:nvSpPr>
        <p:spPr>
          <a:xfrm>
            <a:off x="11221920" y="12768840"/>
            <a:ext cx="1026612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What Not To Do (With Graphics)</a:t>
            </a:r>
            <a:endParaRPr/>
          </a:p>
        </p:txBody>
      </p:sp>
      <p:pic>
        <p:nvPicPr>
          <p:cNvPr id="52" name="Picture 31" descr=""/>
          <p:cNvPicPr/>
          <p:nvPr/>
        </p:nvPicPr>
        <p:blipFill>
          <a:blip r:embed="rId4"/>
          <a:stretch/>
        </p:blipFill>
        <p:spPr>
          <a:xfrm>
            <a:off x="11547360" y="15341040"/>
            <a:ext cx="9594360" cy="7195680"/>
          </a:xfrm>
          <a:prstGeom prst="rect">
            <a:avLst/>
          </a:prstGeom>
          <a:ln>
            <a:noFill/>
          </a:ln>
        </p:spPr>
      </p:pic>
      <p:sp>
        <p:nvSpPr>
          <p:cNvPr id="53" name="CustomShape 11"/>
          <p:cNvSpPr/>
          <p:nvPr/>
        </p:nvSpPr>
        <p:spPr>
          <a:xfrm>
            <a:off x="12128400" y="22372560"/>
            <a:ext cx="8432280" cy="106380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endParaRPr/>
          </a:p>
        </p:txBody>
      </p:sp>
      <p:pic>
        <p:nvPicPr>
          <p:cNvPr id="54" name="Picture 34" descr=""/>
          <p:cNvPicPr/>
          <p:nvPr/>
        </p:nvPicPr>
        <p:blipFill>
          <a:blip r:embed="rId5"/>
          <a:stretch/>
        </p:blipFill>
        <p:spPr>
          <a:xfrm>
            <a:off x="914400" y="22084560"/>
            <a:ext cx="9600840" cy="6376680"/>
          </a:xfrm>
          <a:prstGeom prst="rect">
            <a:avLst/>
          </a:prstGeom>
          <a:ln>
            <a:noFill/>
          </a:ln>
        </p:spPr>
      </p:pic>
      <p:sp>
        <p:nvSpPr>
          <p:cNvPr id="55" name="CustomShape 12"/>
          <p:cNvSpPr/>
          <p:nvPr/>
        </p:nvSpPr>
        <p:spPr>
          <a:xfrm>
            <a:off x="1501920" y="28481400"/>
            <a:ext cx="84322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endParaRPr/>
          </a:p>
        </p:txBody>
      </p:sp>
      <p:pic>
        <p:nvPicPr>
          <p:cNvPr id="56" name="Picture 38" descr=""/>
          <p:cNvPicPr/>
          <p:nvPr/>
        </p:nvPicPr>
        <p:blipFill>
          <a:blip r:embed="rId6"/>
          <a:stretch/>
        </p:blipFill>
        <p:spPr>
          <a:xfrm>
            <a:off x="11566440" y="23833440"/>
            <a:ext cx="9594360" cy="6371280"/>
          </a:xfrm>
          <a:prstGeom prst="rect">
            <a:avLst/>
          </a:prstGeom>
          <a:ln>
            <a:noFill/>
          </a:ln>
        </p:spPr>
      </p:pic>
      <p:sp>
        <p:nvSpPr>
          <p:cNvPr id="57" name="CustomShape 13"/>
          <p:cNvSpPr/>
          <p:nvPr/>
        </p:nvSpPr>
        <p:spPr>
          <a:xfrm>
            <a:off x="12128400" y="30402720"/>
            <a:ext cx="84322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This 0.7 megapixel (1024 × 680 pixels) image is sized to 10.5” × 6.97” on paper. There are approximately 100 pixels in each inch, and this doesn’t look as good as the original photo at left.</a:t>
            </a:r>
            <a:endParaRPr/>
          </a:p>
        </p:txBody>
      </p:sp>
      <p:sp>
        <p:nvSpPr>
          <p:cNvPr id="58" name="CustomShape 14"/>
          <p:cNvSpPr/>
          <p:nvPr/>
        </p:nvSpPr>
        <p:spPr>
          <a:xfrm>
            <a:off x="660240" y="14073120"/>
            <a:ext cx="959760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What To Do (With Graphics)</a:t>
            </a:r>
            <a:endParaRPr/>
          </a:p>
        </p:txBody>
      </p:sp>
      <p:sp>
        <p:nvSpPr>
          <p:cNvPr id="59" name="CustomShape 15"/>
          <p:cNvSpPr/>
          <p:nvPr/>
        </p:nvSpPr>
        <p:spPr>
          <a:xfrm>
            <a:off x="11201400" y="7982640"/>
            <a:ext cx="10286640" cy="289476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Getting a Plot of Your Poster</a:t>
            </a:r>
            <a:endParaRPr/>
          </a:p>
          <a:p>
            <a:pPr lvl="1">
              <a:lnSpc>
                <a:spcPct val="100000"/>
              </a:lnSpc>
              <a:buFont typeface="StarSymbol"/>
              <a:buChar char=""/>
            </a:pPr>
            <a:r>
              <a:rPr lang="en-US" sz="1600" strike="noStrike">
                <a:solidFill>
                  <a:srgbClr val="000000"/>
                </a:solidFill>
                <a:latin typeface="Arial"/>
                <a:ea typeface="ＭＳ Ｐゴシック"/>
              </a:rPr>
              <a:t>Save a PDF of the poster using the File / Save As menu.</a:t>
            </a:r>
            <a:endParaRPr/>
          </a:p>
          <a:p>
            <a:pPr lvl="1">
              <a:lnSpc>
                <a:spcPct val="100000"/>
              </a:lnSpc>
              <a:buFont typeface="StarSymbol"/>
              <a:buChar char=""/>
            </a:pPr>
            <a:r>
              <a:rPr lang="en-US" sz="1600" strike="noStrike">
                <a:solidFill>
                  <a:srgbClr val="000000"/>
                </a:solidFill>
                <a:latin typeface="Arial"/>
                <a:ea typeface="ＭＳ Ｐゴシック"/>
              </a:rPr>
              <a:t>Take the PDF to wherever you’ll be printing the poster.</a:t>
            </a:r>
            <a:endParaRPr/>
          </a:p>
          <a:p>
            <a:pPr lvl="1">
              <a:lnSpc>
                <a:spcPct val="100000"/>
              </a:lnSpc>
              <a:buFont typeface="StarSymbol"/>
              <a:buChar char=""/>
            </a:pPr>
            <a:r>
              <a:rPr lang="en-US" sz="1600" strike="noStrike">
                <a:solidFill>
                  <a:srgbClr val="000000"/>
                </a:solidFill>
                <a:latin typeface="Arial"/>
                <a:ea typeface="ＭＳ Ｐゴシック"/>
              </a:rPr>
              <a:t>If you’re using the labs in Clement Hall 405, bring your Tech ID,  your PDF file, and your PowerPoint file to the helpdesk during normal lab hours (Fall and Spring: 2p-12a Sunday, 12p-12a Monday-Thursday, 10a-5p Friday. Summer: 7p-11p Sunday-Thursday).</a:t>
            </a:r>
            <a:endParaRPr/>
          </a:p>
          <a:p>
            <a:pPr lvl="1">
              <a:lnSpc>
                <a:spcPct val="100000"/>
              </a:lnSpc>
              <a:buFont typeface="StarSymbol"/>
              <a:buChar char=""/>
            </a:pPr>
            <a:r>
              <a:rPr lang="en-US" sz="1600" strike="noStrike">
                <a:solidFill>
                  <a:srgbClr val="000000"/>
                </a:solidFill>
                <a:latin typeface="Arial"/>
                <a:ea typeface="ＭＳ Ｐゴシック"/>
              </a:rPr>
              <a:t>In some cases,  you may be directed to the lab manager.</a:t>
            </a:r>
            <a:endParaRPr/>
          </a:p>
          <a:p>
            <a:pPr lvl="1">
              <a:lnSpc>
                <a:spcPct val="100000"/>
              </a:lnSpc>
              <a:buFont typeface="StarSymbol"/>
              <a:buChar char=""/>
            </a:pPr>
            <a:r>
              <a:rPr lang="en-US" sz="1600" strike="noStrike">
                <a:solidFill>
                  <a:srgbClr val="000000"/>
                </a:solidFill>
                <a:latin typeface="Arial"/>
                <a:ea typeface="ＭＳ Ｐゴシック"/>
              </a:rPr>
              <a:t>You’ll receive an email when the poster has been printed.</a:t>
            </a:r>
            <a:endParaRPr/>
          </a:p>
        </p:txBody>
      </p:sp>
      <p:sp>
        <p:nvSpPr>
          <p:cNvPr id="60" name="CustomShape 16"/>
          <p:cNvSpPr/>
          <p:nvPr/>
        </p:nvSpPr>
        <p:spPr>
          <a:xfrm>
            <a:off x="457200" y="32182920"/>
            <a:ext cx="21030840" cy="27288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200" strike="noStrike">
                <a:solidFill>
                  <a:srgbClr val="000000"/>
                </a:solidFill>
                <a:latin typeface="Calibri"/>
              </a:rPr>
              <a:t>Acknowledgments such as state, federal, industry, university, or other support go here.</a:t>
            </a:r>
            <a:endParaRPr/>
          </a:p>
        </p:txBody>
      </p:sp>
      <p:pic>
        <p:nvPicPr>
          <p:cNvPr id="61" name="" descr=""/>
          <p:cNvPicPr/>
          <p:nvPr/>
        </p:nvPicPr>
        <p:blipFill>
          <a:blip r:embed="rId7"/>
          <a:stretch/>
        </p:blipFill>
        <p:spPr>
          <a:xfrm>
            <a:off x="4572000" y="10198080"/>
            <a:ext cx="2286000" cy="5842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2" name="Picture 28" descr=""/>
          <p:cNvPicPr/>
          <p:nvPr/>
        </p:nvPicPr>
        <p:blipFill>
          <a:blip r:embed="rId1"/>
          <a:stretch/>
        </p:blipFill>
        <p:spPr>
          <a:xfrm>
            <a:off x="-421200" y="0"/>
            <a:ext cx="11987280" cy="4282200"/>
          </a:xfrm>
          <a:prstGeom prst="rect">
            <a:avLst/>
          </a:prstGeom>
          <a:ln>
            <a:noFill/>
          </a:ln>
        </p:spPr>
      </p:pic>
      <p:sp>
        <p:nvSpPr>
          <p:cNvPr id="63" name="CustomShape 1"/>
          <p:cNvSpPr/>
          <p:nvPr/>
        </p:nvSpPr>
        <p:spPr>
          <a:xfrm>
            <a:off x="11201400" y="457200"/>
            <a:ext cx="10286640" cy="2972880"/>
          </a:xfrm>
          <a:prstGeom prst="rect">
            <a:avLst/>
          </a:prstGeom>
          <a:noFill/>
          <a:ln>
            <a:noFill/>
          </a:ln>
        </p:spPr>
        <p:style>
          <a:lnRef idx="0"/>
          <a:fillRef idx="0"/>
          <a:effectRef idx="0"/>
          <a:fontRef idx="minor"/>
        </p:style>
        <p:txBody>
          <a:bodyPr lIns="438840" rIns="438840" tIns="219600" bIns="219600" anchor="ctr"/>
          <a:p>
            <a:pPr algn="ctr">
              <a:lnSpc>
                <a:spcPct val="100000"/>
              </a:lnSpc>
            </a:pPr>
            <a:r>
              <a:rPr b="1" lang="en-US" sz="4800" strike="noStrike">
                <a:solidFill>
                  <a:srgbClr val="000000"/>
                </a:solidFill>
                <a:latin typeface="Arial"/>
              </a:rPr>
              <a:t>Making a Poster in PowerPoint 2013 (Windows)</a:t>
            </a:r>
            <a:endParaRPr/>
          </a:p>
          <a:p>
            <a:pPr algn="ctr">
              <a:lnSpc>
                <a:spcPct val="100000"/>
              </a:lnSpc>
            </a:pPr>
            <a:r>
              <a:rPr b="1" lang="en-US" strike="noStrike">
                <a:solidFill>
                  <a:srgbClr val="000000"/>
                </a:solidFill>
                <a:latin typeface="Arial"/>
              </a:rPr>
              <a:t>Mike Renfro, Center for Manufacturing Research</a:t>
            </a:r>
            <a:endParaRPr/>
          </a:p>
        </p:txBody>
      </p:sp>
      <p:sp>
        <p:nvSpPr>
          <p:cNvPr id="64" name="CustomShape 2"/>
          <p:cNvSpPr/>
          <p:nvPr/>
        </p:nvSpPr>
        <p:spPr>
          <a:xfrm>
            <a:off x="457200" y="3517920"/>
            <a:ext cx="10286640" cy="205704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Goal of This Poster Template</a:t>
            </a:r>
            <a:endParaRPr/>
          </a:p>
          <a:p>
            <a:pPr>
              <a:lnSpc>
                <a:spcPct val="100000"/>
              </a:lnSpc>
            </a:pPr>
            <a:r>
              <a:rPr lang="en-US" sz="1600" strike="noStrike">
                <a:solidFill>
                  <a:srgbClr val="000000"/>
                </a:solidFill>
                <a:latin typeface="Arial"/>
                <a:ea typeface="ＭＳ Ｐゴシック"/>
              </a:rPr>
              <a:t>The basic idea with this poster template is to make it easier for TTU faculty, staff, and students to create legible, higher-quality posters, and to avoid the most common mistakes faculty, staff, and students have previously made.</a:t>
            </a:r>
            <a:endParaRPr/>
          </a:p>
          <a:p>
            <a:pPr>
              <a:lnSpc>
                <a:spcPct val="100000"/>
              </a:lnSpc>
            </a:pPr>
            <a:r>
              <a:rPr lang="en-US" sz="1600" strike="noStrike">
                <a:solidFill>
                  <a:srgbClr val="000000"/>
                </a:solidFill>
                <a:latin typeface="Arial"/>
                <a:ea typeface="ＭＳ Ｐゴシック"/>
              </a:rPr>
              <a:t>Several templates are available using different page orientations, number of columns, and other layout elements. Select the template most suitable for your purpose, and let us know if there are any problems with them.</a:t>
            </a:r>
            <a:endParaRPr/>
          </a:p>
        </p:txBody>
      </p:sp>
      <p:sp>
        <p:nvSpPr>
          <p:cNvPr id="65" name="CustomShape 3"/>
          <p:cNvSpPr/>
          <p:nvPr/>
        </p:nvSpPr>
        <p:spPr>
          <a:xfrm>
            <a:off x="469800" y="5575320"/>
            <a:ext cx="10286640" cy="46350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Basic Instructions</a:t>
            </a:r>
            <a:endParaRPr/>
          </a:p>
          <a:p>
            <a:pPr lvl="1">
              <a:lnSpc>
                <a:spcPct val="100000"/>
              </a:lnSpc>
              <a:buFont typeface="StarSymbol"/>
              <a:buChar char=""/>
            </a:pPr>
            <a:r>
              <a:rPr lang="en-US" sz="1600" strike="noStrike">
                <a:solidFill>
                  <a:srgbClr val="000000"/>
                </a:solidFill>
                <a:latin typeface="Arial"/>
                <a:ea typeface="ＭＳ Ｐゴシック"/>
              </a:rPr>
              <a:t>Do not modify font sizes or the positions of standard poster elements (titles, authors, acknowledgments, etc.)</a:t>
            </a:r>
            <a:endParaRPr/>
          </a:p>
          <a:p>
            <a:pPr lvl="1">
              <a:lnSpc>
                <a:spcPct val="100000"/>
              </a:lnSpc>
              <a:buFont typeface="StarSymbol"/>
              <a:buChar char=""/>
            </a:pPr>
            <a:r>
              <a:rPr lang="en-US" sz="1600" strike="noStrike">
                <a:solidFill>
                  <a:srgbClr val="000000"/>
                </a:solidFill>
                <a:latin typeface="Arial"/>
                <a:ea typeface="ＭＳ Ｐゴシック"/>
              </a:rPr>
              <a:t>Copy and paste this text box if you need a bulleted list, or the previous text box if you need paragraph text.</a:t>
            </a:r>
            <a:endParaRPr/>
          </a:p>
          <a:p>
            <a:pPr lvl="1">
              <a:lnSpc>
                <a:spcPct val="100000"/>
              </a:lnSpc>
              <a:buFont typeface="StarSymbol"/>
              <a:buChar char=""/>
            </a:pPr>
            <a:r>
              <a:rPr lang="en-US" sz="1600" strike="noStrike">
                <a:solidFill>
                  <a:srgbClr val="000000"/>
                </a:solidFill>
                <a:latin typeface="Arial"/>
                <a:ea typeface="ＭＳ Ｐゴシック"/>
              </a:rPr>
              <a:t>Don’t mix bulleted text and paragraph text in a single text box. PowerPoint doesn’t handle mixed text formats very well.</a:t>
            </a:r>
            <a:endParaRPr/>
          </a:p>
          <a:p>
            <a:pPr lvl="1">
              <a:lnSpc>
                <a:spcPct val="100000"/>
              </a:lnSpc>
              <a:buFont typeface="StarSymbol"/>
              <a:buChar char=""/>
            </a:pPr>
            <a:r>
              <a:rPr lang="en-US" sz="1600" strike="noStrike">
                <a:solidFill>
                  <a:srgbClr val="000000"/>
                </a:solidFill>
                <a:latin typeface="Arial"/>
                <a:ea typeface="ＭＳ Ｐゴシック"/>
              </a:rPr>
              <a:t>Don’t go nuts with drop shadows, 3D effects, or other poster noise. Focus on the clarity of your message.</a:t>
            </a:r>
            <a:endParaRPr/>
          </a:p>
          <a:p>
            <a:pPr lvl="1">
              <a:lnSpc>
                <a:spcPct val="100000"/>
              </a:lnSpc>
              <a:buFont typeface="StarSymbol"/>
              <a:buChar char=""/>
            </a:pPr>
            <a:r>
              <a:rPr b="1" lang="en-US" sz="1600" strike="noStrike">
                <a:solidFill>
                  <a:srgbClr val="000000"/>
                </a:solidFill>
                <a:latin typeface="Arial"/>
                <a:ea typeface="ＭＳ Ｐゴシック"/>
              </a:rPr>
              <a:t>Don’t use Insert / Object</a:t>
            </a:r>
            <a:r>
              <a:rPr lang="en-US" sz="1600" strike="noStrike">
                <a:solidFill>
                  <a:srgbClr val="000000"/>
                </a:solidFill>
                <a:latin typeface="Arial"/>
                <a:ea typeface="ＭＳ Ｐゴシック"/>
              </a:rPr>
              <a:t> to include content. This bloats up the poster file, and is likely to not work on other systems. Use </a:t>
            </a:r>
            <a:r>
              <a:rPr b="1" lang="en-US" sz="1600" strike="noStrike">
                <a:solidFill>
                  <a:srgbClr val="000000"/>
                </a:solidFill>
                <a:latin typeface="Arial"/>
                <a:ea typeface="ＭＳ Ｐゴシック"/>
              </a:rPr>
              <a:t>Insert / Pictures </a:t>
            </a:r>
            <a:r>
              <a:rPr lang="en-US" sz="1600" strike="noStrike">
                <a:solidFill>
                  <a:srgbClr val="000000"/>
                </a:solidFill>
                <a:latin typeface="Arial"/>
                <a:ea typeface="ＭＳ Ｐゴシック"/>
              </a:rPr>
              <a:t>to include outside graphics.</a:t>
            </a:r>
            <a:endParaRPr/>
          </a:p>
          <a:p>
            <a:pPr lvl="1">
              <a:lnSpc>
                <a:spcPct val="100000"/>
              </a:lnSpc>
              <a:buFont typeface="StarSymbol"/>
              <a:buChar char=""/>
            </a:pPr>
            <a:r>
              <a:rPr lang="en-US" sz="1600" strike="noStrike">
                <a:solidFill>
                  <a:srgbClr val="000000"/>
                </a:solidFill>
                <a:latin typeface="Arial"/>
                <a:ea typeface="ＭＳ Ｐゴシック"/>
              </a:rPr>
              <a:t>Copy and paste the equation below if you need a readable equation, and keep in mind that your audience might not be that interested in the details of the equations rather than the basics of the research.</a:t>
            </a:r>
            <a:endParaRPr/>
          </a:p>
        </p:txBody>
      </p:sp>
      <p:sp>
        <p:nvSpPr>
          <p:cNvPr id="66" name="CustomShape 4"/>
          <p:cNvSpPr/>
          <p:nvPr/>
        </p:nvSpPr>
        <p:spPr>
          <a:xfrm>
            <a:off x="469800" y="10892880"/>
            <a:ext cx="10274040" cy="32418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Advanced Layout Instructions</a:t>
            </a:r>
            <a:endParaRPr/>
          </a:p>
          <a:p>
            <a:pPr lvl="1">
              <a:lnSpc>
                <a:spcPct val="100000"/>
              </a:lnSpc>
              <a:buFont typeface="StarSymbol"/>
              <a:buChar char=""/>
            </a:pPr>
            <a:r>
              <a:rPr lang="en-US" sz="1600" strike="noStrike">
                <a:solidFill>
                  <a:srgbClr val="000000"/>
                </a:solidFill>
                <a:latin typeface="Arial"/>
                <a:ea typeface="ＭＳ Ｐゴシック"/>
              </a:rPr>
              <a:t>PowerPoint has the basic tools required to properly align and space out text boxes, equations, figures, and any other poster elements. You’ll find these tools in the </a:t>
            </a:r>
            <a:r>
              <a:rPr b="1" lang="en-US" sz="1600" strike="noStrike">
                <a:solidFill>
                  <a:srgbClr val="000000"/>
                </a:solidFill>
                <a:latin typeface="Arial"/>
                <a:ea typeface="ＭＳ Ｐゴシック"/>
              </a:rPr>
              <a:t>Arrange / Group</a:t>
            </a:r>
            <a:r>
              <a:rPr lang="en-US" sz="1600" strike="noStrike">
                <a:solidFill>
                  <a:srgbClr val="000000"/>
                </a:solidFill>
                <a:latin typeface="Arial"/>
                <a:ea typeface="ＭＳ Ｐゴシック"/>
              </a:rPr>
              <a:t> and </a:t>
            </a:r>
            <a:r>
              <a:rPr b="1" lang="en-US" sz="1600" strike="noStrike">
                <a:solidFill>
                  <a:srgbClr val="000000"/>
                </a:solidFill>
                <a:latin typeface="Arial"/>
                <a:ea typeface="ＭＳ Ｐゴシック"/>
              </a:rPr>
              <a:t>Arrange / Align </a:t>
            </a:r>
            <a:r>
              <a:rPr lang="en-US" sz="1600" strike="noStrike">
                <a:solidFill>
                  <a:srgbClr val="000000"/>
                </a:solidFill>
                <a:latin typeface="Arial"/>
                <a:ea typeface="ＭＳ Ｐゴシック"/>
              </a:rPr>
              <a:t>menus on the Home tab. Use them rather than “eyeballing” positions.</a:t>
            </a:r>
            <a:endParaRPr/>
          </a:p>
          <a:p>
            <a:pPr lvl="1">
              <a:lnSpc>
                <a:spcPct val="100000"/>
              </a:lnSpc>
              <a:buFont typeface="StarSymbol"/>
              <a:buChar char=""/>
            </a:pPr>
            <a:r>
              <a:rPr lang="en-US" sz="1600" strike="noStrike">
                <a:solidFill>
                  <a:srgbClr val="000000"/>
                </a:solidFill>
                <a:latin typeface="Arial"/>
                <a:ea typeface="ＭＳ Ｐゴシック"/>
              </a:rPr>
              <a:t>This particular template has a four-column layout suitable for a 36” × 48” tri-fold board, with 1” margins and 1” between each column. Central columns are 11” wide, and outer columns are 10.5” wide.</a:t>
            </a:r>
            <a:endParaRPr/>
          </a:p>
          <a:p>
            <a:pPr lvl="1">
              <a:lnSpc>
                <a:spcPct val="100000"/>
              </a:lnSpc>
              <a:buFont typeface="StarSymbol"/>
              <a:buChar char=""/>
            </a:pPr>
            <a:r>
              <a:rPr lang="en-US" sz="1600" strike="noStrike">
                <a:solidFill>
                  <a:srgbClr val="000000"/>
                </a:solidFill>
                <a:latin typeface="Arial"/>
                <a:ea typeface="ＭＳ Ｐゴシック"/>
              </a:rPr>
              <a:t>Guidelines have been placed at the margins of each of the columns. Use them to quickly position objects in a column.</a:t>
            </a:r>
            <a:endParaRPr/>
          </a:p>
          <a:p>
            <a:pPr lvl="1">
              <a:lnSpc>
                <a:spcPct val="100000"/>
              </a:lnSpc>
              <a:buFont typeface="StarSymbol"/>
              <a:buChar char=""/>
            </a:pPr>
            <a:r>
              <a:rPr lang="en-US" sz="1600" strike="noStrike">
                <a:solidFill>
                  <a:srgbClr val="000000"/>
                </a:solidFill>
                <a:latin typeface="Arial"/>
                <a:ea typeface="ＭＳ Ｐゴシック"/>
              </a:rPr>
              <a:t>Keep your text boxes 10.5 or 11 inches wide to ensure that they fill up the entire column.</a:t>
            </a:r>
            <a:endParaRPr/>
          </a:p>
        </p:txBody>
      </p:sp>
      <p:sp>
        <p:nvSpPr>
          <p:cNvPr id="67" name="CustomShape 5"/>
          <p:cNvSpPr/>
          <p:nvPr/>
        </p:nvSpPr>
        <p:spPr>
          <a:xfrm>
            <a:off x="457200" y="3430440"/>
            <a:ext cx="10286640" cy="3131640"/>
          </a:xfrm>
          <a:prstGeom prst="rect">
            <a:avLst/>
          </a:prstGeom>
          <a:noFill/>
          <a:ln>
            <a:noFill/>
          </a:ln>
        </p:spPr>
        <p:style>
          <a:lnRef idx="0"/>
          <a:fillRef idx="0"/>
          <a:effectRef idx="0"/>
          <a:fontRef idx="minor"/>
        </p:style>
      </p:sp>
      <p:sp>
        <p:nvSpPr>
          <p:cNvPr id="68" name="CustomShape 6"/>
          <p:cNvSpPr/>
          <p:nvPr/>
        </p:nvSpPr>
        <p:spPr>
          <a:xfrm>
            <a:off x="11201400" y="3506760"/>
            <a:ext cx="10286640" cy="45198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Advanced Figures/Graphics Instructions</a:t>
            </a:r>
            <a:endParaRPr/>
          </a:p>
          <a:p>
            <a:pPr lvl="1">
              <a:lnSpc>
                <a:spcPct val="100000"/>
              </a:lnSpc>
              <a:buFont typeface="StarSymbol"/>
              <a:buChar char=""/>
            </a:pPr>
            <a:r>
              <a:rPr lang="en-US" sz="1600" strike="noStrike">
                <a:solidFill>
                  <a:srgbClr val="000000"/>
                </a:solidFill>
                <a:latin typeface="Arial"/>
                <a:ea typeface="ＭＳ Ｐゴシック"/>
              </a:rPr>
              <a:t>Use vector graphics formats (preferably EPS or WMF) rather than raster graphics formats (PNG, JPG, BMP, etc.) when inserting charts or other non-photographic figures.</a:t>
            </a:r>
            <a:endParaRPr/>
          </a:p>
          <a:p>
            <a:pPr lvl="1">
              <a:lnSpc>
                <a:spcPct val="100000"/>
              </a:lnSpc>
              <a:buFont typeface="StarSymbol"/>
              <a:buChar char=""/>
            </a:pPr>
            <a:r>
              <a:rPr lang="en-US" sz="1600" strike="noStrike">
                <a:solidFill>
                  <a:srgbClr val="000000"/>
                </a:solidFill>
                <a:latin typeface="Arial"/>
                <a:ea typeface="ＭＳ Ｐゴシック"/>
              </a:rPr>
              <a:t>Keep your figures to 10.5 inches wide or smaller to avoid them crossing over more than one column.</a:t>
            </a:r>
            <a:endParaRPr/>
          </a:p>
          <a:p>
            <a:pPr lvl="1">
              <a:lnSpc>
                <a:spcPct val="100000"/>
              </a:lnSpc>
              <a:buFont typeface="StarSymbol"/>
              <a:buChar char=""/>
            </a:pPr>
            <a:r>
              <a:rPr lang="en-US" sz="1600" strike="noStrike">
                <a:solidFill>
                  <a:srgbClr val="000000"/>
                </a:solidFill>
                <a:latin typeface="Arial"/>
                <a:ea typeface="ＭＳ Ｐゴシック"/>
              </a:rPr>
              <a:t>Be careful with digital camera photos: : a 6 megapixel image should be sized no larger than 10.5x6.97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There’s nothing inherently wrong with increasing the size of the picture if you need to, just realize that if you increase it too much, then the image quality will suffer.</a:t>
            </a:r>
            <a:endParaRPr/>
          </a:p>
          <a:p>
            <a:pPr lvl="1">
              <a:lnSpc>
                <a:spcPct val="100000"/>
              </a:lnSpc>
              <a:buFont typeface="StarSymbol"/>
              <a:buChar char=""/>
            </a:pPr>
            <a:r>
              <a:rPr lang="en-US" sz="1600" strike="noStrike">
                <a:solidFill>
                  <a:srgbClr val="000000"/>
                </a:solidFill>
                <a:latin typeface="Arial"/>
                <a:ea typeface="ＭＳ Ｐゴシック"/>
              </a:rPr>
              <a:t>If you need a caption on a figure, insert a text box below the figure, resize the text box to no wider than the column width, and use PowerPoint’s </a:t>
            </a:r>
            <a:r>
              <a:rPr b="1" lang="en-US" sz="1600" strike="noStrike">
                <a:solidFill>
                  <a:srgbClr val="000000"/>
                </a:solidFill>
                <a:latin typeface="Arial"/>
                <a:ea typeface="ＭＳ Ｐゴシック"/>
              </a:rPr>
              <a:t>Arrange / Align / Align Center</a:t>
            </a:r>
            <a:r>
              <a:rPr lang="en-US" sz="1600" strike="noStrike">
                <a:solidFill>
                  <a:srgbClr val="000000"/>
                </a:solidFill>
                <a:latin typeface="Arial"/>
                <a:ea typeface="ＭＳ Ｐゴシック"/>
              </a:rPr>
              <a:t> menu on the Home tab to ensure that the caption is centered under the image. Then use the </a:t>
            </a:r>
            <a:r>
              <a:rPr b="1" lang="en-US" sz="1600" strike="noStrike">
                <a:solidFill>
                  <a:srgbClr val="000000"/>
                </a:solidFill>
                <a:latin typeface="Arial"/>
                <a:ea typeface="ＭＳ Ｐゴシック"/>
              </a:rPr>
              <a:t>Arrange / Group</a:t>
            </a:r>
            <a:r>
              <a:rPr lang="en-US" sz="1600" strike="noStrike">
                <a:solidFill>
                  <a:srgbClr val="000000"/>
                </a:solidFill>
                <a:latin typeface="Arial"/>
                <a:ea typeface="ＭＳ Ｐゴシック"/>
              </a:rPr>
              <a:t> menu to treat the figure and caption as a single entity. All the captions on this sample poster were created this way, and you can use them as examples if needed.</a:t>
            </a:r>
            <a:endParaRPr/>
          </a:p>
        </p:txBody>
      </p:sp>
      <p:pic>
        <p:nvPicPr>
          <p:cNvPr id="69" name="Picture 73" descr=""/>
          <p:cNvPicPr/>
          <p:nvPr/>
        </p:nvPicPr>
        <p:blipFill>
          <a:blip r:embed="rId2"/>
          <a:stretch/>
        </p:blipFill>
        <p:spPr>
          <a:xfrm>
            <a:off x="1220760" y="14762520"/>
            <a:ext cx="8989560" cy="6329160"/>
          </a:xfrm>
          <a:prstGeom prst="rect">
            <a:avLst/>
          </a:prstGeom>
          <a:ln w="9360">
            <a:solidFill>
              <a:schemeClr val="tx1"/>
            </a:solidFill>
            <a:miter/>
          </a:ln>
        </p:spPr>
      </p:pic>
      <p:sp>
        <p:nvSpPr>
          <p:cNvPr id="70" name="CustomShape 7"/>
          <p:cNvSpPr/>
          <p:nvPr/>
        </p:nvSpPr>
        <p:spPr>
          <a:xfrm>
            <a:off x="1220760" y="21314160"/>
            <a:ext cx="8989560" cy="53460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lang="en-US" sz="1600" strike="noStrike">
                <a:solidFill>
                  <a:srgbClr val="000000"/>
                </a:solidFill>
                <a:latin typeface="Arial"/>
              </a:rPr>
              <a:t>MATLAB Vectorized Plot (use print –depsc2 filename.eps to generate)</a:t>
            </a:r>
            <a:endParaRPr/>
          </a:p>
        </p:txBody>
      </p:sp>
      <p:graphicFrame>
        <p:nvGraphicFramePr>
          <p:cNvPr id="71" name="Table 8"/>
          <p:cNvGraphicFramePr/>
          <p:nvPr/>
        </p:nvGraphicFramePr>
        <p:xfrm>
          <a:off x="11201400" y="11065680"/>
          <a:ext cx="10286640" cy="1360800"/>
        </p:xfrm>
        <a:graphic>
          <a:graphicData uri="http://schemas.openxmlformats.org/drawingml/2006/table">
            <a:tbl>
              <a:tblPr/>
              <a:tblGrid>
                <a:gridCol w="2865600"/>
                <a:gridCol w="2619360"/>
                <a:gridCol w="2306880"/>
                <a:gridCol w="2494800"/>
              </a:tblGrid>
              <a:tr h="317520">
                <a:tc>
                  <a:txBody>
                    <a:bodyPr anchor="b"/>
                    <a:p>
                      <a:pPr algn="ctr">
                        <a:lnSpc>
                          <a:spcPct val="100000"/>
                        </a:lnSpc>
                      </a:pPr>
                      <a:r>
                        <a:rPr lang="en-US" sz="1600" strike="noStrike">
                          <a:solidFill>
                            <a:srgbClr val="000000"/>
                          </a:solidFill>
                          <a:latin typeface="Arial"/>
                          <a:ea typeface="ＭＳ Ｐゴシック"/>
                        </a:rPr>
                        <a:t>Sample Number</a:t>
                      </a:r>
                      <a:endParaRPr/>
                    </a:p>
                  </a:txBody>
                  <a:tcPr/>
                </a:tc>
                <a:tc>
                  <a:txBody>
                    <a:bodyPr anchor="b"/>
                    <a:p>
                      <a:pPr algn="ctr">
                        <a:lnSpc>
                          <a:spcPct val="100000"/>
                        </a:lnSpc>
                      </a:pPr>
                      <a:r>
                        <a:rPr lang="en-US" sz="1600" strike="noStrike">
                          <a:solidFill>
                            <a:srgbClr val="000000"/>
                          </a:solidFill>
                          <a:latin typeface="Arial"/>
                          <a:ea typeface="ＭＳ Ｐゴシック"/>
                        </a:rPr>
                        <a:t>Expected Result</a:t>
                      </a:r>
                      <a:endParaRPr/>
                    </a:p>
                  </a:txBody>
                  <a:tcPr/>
                </a:tc>
                <a:tc>
                  <a:txBody>
                    <a:bodyPr anchor="b"/>
                    <a:p>
                      <a:pPr algn="ctr">
                        <a:lnSpc>
                          <a:spcPct val="100000"/>
                        </a:lnSpc>
                      </a:pPr>
                      <a:r>
                        <a:rPr lang="en-US" sz="1600" strike="noStrike">
                          <a:solidFill>
                            <a:srgbClr val="000000"/>
                          </a:solidFill>
                          <a:latin typeface="Arial"/>
                          <a:ea typeface="ＭＳ Ｐゴシック"/>
                        </a:rPr>
                        <a:t>Actual Result</a:t>
                      </a:r>
                      <a:endParaRPr/>
                    </a:p>
                  </a:txBody>
                  <a:tcPr/>
                </a:tc>
                <a:tc>
                  <a:txBody>
                    <a:bodyPr anchor="b"/>
                    <a:p>
                      <a:pPr algn="ctr">
                        <a:lnSpc>
                          <a:spcPct val="100000"/>
                        </a:lnSpc>
                      </a:pPr>
                      <a:r>
                        <a:rPr lang="en-US" sz="1600" strike="noStrike">
                          <a:solidFill>
                            <a:srgbClr val="000000"/>
                          </a:solidFill>
                          <a:latin typeface="Arial"/>
                          <a:ea typeface="ＭＳ Ｐゴシック"/>
                        </a:rPr>
                        <a:t>Percent Difference</a:t>
                      </a:r>
                      <a:endParaRPr/>
                    </a:p>
                  </a:txBody>
                  <a:tcPr/>
                </a:tc>
              </a:tr>
              <a:tr h="317520">
                <a:tc>
                  <a:txBody>
                    <a:bodyPr anchor="b"/>
                    <a:p>
                      <a:pPr algn="ctr">
                        <a:lnSpc>
                          <a:spcPct val="100000"/>
                        </a:lnSpc>
                      </a:pPr>
                      <a:r>
                        <a:rPr lang="en-US" sz="1600" strike="noStrike">
                          <a:solidFill>
                            <a:srgbClr val="000000"/>
                          </a:solidFill>
                          <a:latin typeface="Arial"/>
                          <a:ea typeface="ＭＳ Ｐゴシック"/>
                        </a:rPr>
                        <a:t>1</a:t>
                      </a:r>
                      <a:endParaRPr/>
                    </a:p>
                  </a:txBody>
                  <a:tcPr/>
                </a:tc>
                <a:tc>
                  <a:txBody>
                    <a:bodyPr anchor="b"/>
                    <a:p>
                      <a:pPr algn="ctr">
                        <a:lnSpc>
                          <a:spcPct val="100000"/>
                        </a:lnSpc>
                      </a:pPr>
                      <a:r>
                        <a:rPr lang="en-US" sz="1600" strike="noStrike">
                          <a:solidFill>
                            <a:srgbClr val="000000"/>
                          </a:solidFill>
                          <a:latin typeface="Arial"/>
                          <a:ea typeface="ＭＳ Ｐゴシック"/>
                        </a:rPr>
                        <a:t>98</a:t>
                      </a:r>
                      <a:endParaRPr/>
                    </a:p>
                  </a:txBody>
                  <a:tcPr/>
                </a:tc>
                <a:tc>
                  <a:txBody>
                    <a:bodyPr anchor="b"/>
                    <a:p>
                      <a:pPr algn="ctr">
                        <a:lnSpc>
                          <a:spcPct val="100000"/>
                        </a:lnSpc>
                      </a:pPr>
                      <a:r>
                        <a:rPr lang="en-US" sz="1600" strike="noStrike">
                          <a:solidFill>
                            <a:srgbClr val="000000"/>
                          </a:solidFill>
                          <a:latin typeface="Arial"/>
                          <a:ea typeface="ＭＳ Ｐゴシック"/>
                        </a:rPr>
                        <a:t>103</a:t>
                      </a:r>
                      <a:endParaRPr/>
                    </a:p>
                  </a:txBody>
                  <a:tcPr/>
                </a:tc>
                <a:tc>
                  <a:txBody>
                    <a:bodyPr anchor="b"/>
                    <a:p>
                      <a:pPr algn="ctr">
                        <a:lnSpc>
                          <a:spcPct val="100000"/>
                        </a:lnSpc>
                      </a:pPr>
                      <a:r>
                        <a:rPr lang="en-US" sz="1600" strike="noStrike">
                          <a:solidFill>
                            <a:srgbClr val="000000"/>
                          </a:solidFill>
                          <a:latin typeface="Arial"/>
                          <a:ea typeface="ＭＳ Ｐゴシック"/>
                        </a:rPr>
                        <a:t>+5%</a:t>
                      </a:r>
                      <a:endParaRPr/>
                    </a:p>
                  </a:txBody>
                  <a:tcPr/>
                </a:tc>
              </a:tr>
              <a:tr h="317520">
                <a:tc>
                  <a:txBody>
                    <a:bodyPr anchor="b"/>
                    <a:p>
                      <a:pPr algn="ctr">
                        <a:lnSpc>
                          <a:spcPct val="100000"/>
                        </a:lnSpc>
                      </a:pPr>
                      <a:r>
                        <a:rPr lang="en-US" sz="1600" strike="noStrike">
                          <a:solidFill>
                            <a:srgbClr val="000000"/>
                          </a:solidFill>
                          <a:latin typeface="Arial"/>
                          <a:ea typeface="ＭＳ Ｐゴシック"/>
                        </a:rPr>
                        <a:t>2</a:t>
                      </a:r>
                      <a:endParaRPr/>
                    </a:p>
                  </a:txBody>
                  <a:tcPr/>
                </a:tc>
                <a:tc>
                  <a:txBody>
                    <a:bodyPr anchor="b"/>
                    <a:p>
                      <a:pPr algn="ctr">
                        <a:lnSpc>
                          <a:spcPct val="100000"/>
                        </a:lnSpc>
                      </a:pPr>
                      <a:r>
                        <a:rPr lang="en-US" sz="1600" strike="noStrike">
                          <a:solidFill>
                            <a:srgbClr val="000000"/>
                          </a:solidFill>
                          <a:latin typeface="Arial"/>
                          <a:ea typeface="ＭＳ Ｐゴシック"/>
                        </a:rPr>
                        <a:t>110</a:t>
                      </a:r>
                      <a:endParaRPr/>
                    </a:p>
                  </a:txBody>
                  <a:tcPr/>
                </a:tc>
                <a:tc>
                  <a:txBody>
                    <a:bodyPr anchor="b"/>
                    <a:p>
                      <a:pPr algn="ctr">
                        <a:lnSpc>
                          <a:spcPct val="100000"/>
                        </a:lnSpc>
                      </a:pPr>
                      <a:r>
                        <a:rPr lang="en-US" sz="1600" strike="noStrike">
                          <a:solidFill>
                            <a:srgbClr val="000000"/>
                          </a:solidFill>
                          <a:latin typeface="Arial"/>
                          <a:ea typeface="ＭＳ Ｐゴシック"/>
                        </a:rPr>
                        <a:t>112</a:t>
                      </a:r>
                      <a:endParaRPr/>
                    </a:p>
                  </a:txBody>
                  <a:tcPr/>
                </a:tc>
                <a:tc>
                  <a:txBody>
                    <a:bodyPr anchor="b"/>
                    <a:p>
                      <a:pPr algn="ctr">
                        <a:lnSpc>
                          <a:spcPct val="100000"/>
                        </a:lnSpc>
                      </a:pPr>
                      <a:r>
                        <a:rPr lang="en-US" sz="1600" strike="noStrike">
                          <a:solidFill>
                            <a:srgbClr val="000000"/>
                          </a:solidFill>
                          <a:latin typeface="Arial"/>
                          <a:ea typeface="ＭＳ Ｐゴシック"/>
                        </a:rPr>
                        <a:t>+2%</a:t>
                      </a:r>
                      <a:endParaRPr/>
                    </a:p>
                  </a:txBody>
                  <a:tcPr/>
                </a:tc>
              </a:tr>
              <a:tr h="317520">
                <a:tc>
                  <a:txBody>
                    <a:bodyPr anchor="b"/>
                    <a:p>
                      <a:pPr algn="ctr">
                        <a:lnSpc>
                          <a:spcPct val="100000"/>
                        </a:lnSpc>
                      </a:pPr>
                      <a:r>
                        <a:rPr lang="en-US" sz="1600" strike="noStrike">
                          <a:solidFill>
                            <a:srgbClr val="000000"/>
                          </a:solidFill>
                          <a:latin typeface="Arial"/>
                          <a:ea typeface="ＭＳ Ｐゴシック"/>
                        </a:rPr>
                        <a:t>3</a:t>
                      </a:r>
                      <a:endParaRPr/>
                    </a:p>
                  </a:txBody>
                  <a:tcPr/>
                </a:tc>
                <a:tc>
                  <a:txBody>
                    <a:bodyPr anchor="b"/>
                    <a:p>
                      <a:pPr algn="ctr">
                        <a:lnSpc>
                          <a:spcPct val="100000"/>
                        </a:lnSpc>
                      </a:pPr>
                      <a:r>
                        <a:rPr lang="en-US" sz="1600" strike="noStrike">
                          <a:solidFill>
                            <a:srgbClr val="000000"/>
                          </a:solidFill>
                          <a:latin typeface="Arial"/>
                          <a:ea typeface="ＭＳ Ｐゴシック"/>
                        </a:rPr>
                        <a:t>130</a:t>
                      </a:r>
                      <a:endParaRPr/>
                    </a:p>
                  </a:txBody>
                  <a:tcPr/>
                </a:tc>
                <a:tc>
                  <a:txBody>
                    <a:bodyPr anchor="b"/>
                    <a:p>
                      <a:pPr algn="ctr">
                        <a:lnSpc>
                          <a:spcPct val="100000"/>
                        </a:lnSpc>
                      </a:pPr>
                      <a:r>
                        <a:rPr lang="en-US" sz="1600" strike="noStrike">
                          <a:solidFill>
                            <a:srgbClr val="000000"/>
                          </a:solidFill>
                          <a:latin typeface="Arial"/>
                          <a:ea typeface="ＭＳ Ｐゴシック"/>
                        </a:rPr>
                        <a:t>125</a:t>
                      </a:r>
                      <a:endParaRPr/>
                    </a:p>
                  </a:txBody>
                  <a:tcPr/>
                </a:tc>
                <a:tc>
                  <a:txBody>
                    <a:bodyPr anchor="b"/>
                    <a:p>
                      <a:pPr algn="ctr">
                        <a:lnSpc>
                          <a:spcPct val="100000"/>
                        </a:lnSpc>
                      </a:pPr>
                      <a:r>
                        <a:rPr lang="en-US" sz="1600" strike="noStrike">
                          <a:solidFill>
                            <a:srgbClr val="000000"/>
                          </a:solidFill>
                          <a:latin typeface="Arial"/>
                          <a:ea typeface="ＭＳ Ｐゴシック"/>
                        </a:rPr>
                        <a:t>-4%</a:t>
                      </a:r>
                      <a:endParaRPr/>
                    </a:p>
                  </a:txBody>
                  <a:tcPr/>
                </a:tc>
              </a:tr>
              <a:tr h="317520">
                <a:tc>
                  <a:txBody>
                    <a:bodyPr anchor="b"/>
                    <a:p>
                      <a:pPr algn="ctr">
                        <a:lnSpc>
                          <a:spcPct val="100000"/>
                        </a:lnSpc>
                      </a:pPr>
                      <a:r>
                        <a:rPr lang="en-US" sz="1600" strike="noStrike">
                          <a:solidFill>
                            <a:srgbClr val="000000"/>
                          </a:solidFill>
                          <a:latin typeface="Arial"/>
                          <a:ea typeface="ＭＳ Ｐゴシック"/>
                        </a:rPr>
                        <a:t>Caption for a Example Table</a:t>
                      </a:r>
                      <a:endParaRPr/>
                    </a:p>
                  </a:txBody>
                  <a:tcPr/>
                </a:tc>
              </a:tr>
            </a:tbl>
          </a:graphicData>
        </a:graphic>
      </p:graphicFrame>
      <p:pic>
        <p:nvPicPr>
          <p:cNvPr id="72" name="Picture 19" descr=""/>
          <p:cNvPicPr/>
          <p:nvPr/>
        </p:nvPicPr>
        <p:blipFill>
          <a:blip r:embed="rId3"/>
          <a:stretch/>
        </p:blipFill>
        <p:spPr>
          <a:xfrm>
            <a:off x="11658600" y="13369680"/>
            <a:ext cx="9600840" cy="1220760"/>
          </a:xfrm>
          <a:prstGeom prst="rect">
            <a:avLst/>
          </a:prstGeom>
          <a:ln>
            <a:noFill/>
          </a:ln>
        </p:spPr>
      </p:pic>
      <p:sp>
        <p:nvSpPr>
          <p:cNvPr id="73" name="CustomShape 9"/>
          <p:cNvSpPr/>
          <p:nvPr/>
        </p:nvSpPr>
        <p:spPr>
          <a:xfrm>
            <a:off x="12242880" y="14756040"/>
            <a:ext cx="8432280" cy="57708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Logo downloaded from website and scaled up: </a:t>
            </a:r>
            <a:r>
              <a:rPr b="1" lang="en-US" sz="1600" strike="noStrike">
                <a:solidFill>
                  <a:srgbClr val="000000"/>
                </a:solidFill>
                <a:latin typeface="Arial"/>
              </a:rPr>
              <a:t>don’t do this!</a:t>
            </a:r>
            <a:r>
              <a:rPr lang="en-US" sz="1600" strike="noStrike">
                <a:solidFill>
                  <a:srgbClr val="000000"/>
                </a:solidFill>
                <a:latin typeface="Arial"/>
              </a:rPr>
              <a:t> It may look ok on your monitor, but it won’t look good on the real poster.</a:t>
            </a:r>
            <a:endParaRPr/>
          </a:p>
        </p:txBody>
      </p:sp>
      <p:sp>
        <p:nvSpPr>
          <p:cNvPr id="74" name="CustomShape 10"/>
          <p:cNvSpPr/>
          <p:nvPr/>
        </p:nvSpPr>
        <p:spPr>
          <a:xfrm>
            <a:off x="11221920" y="12768840"/>
            <a:ext cx="1026612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What Not To Do (With Graphics)</a:t>
            </a:r>
            <a:endParaRPr/>
          </a:p>
        </p:txBody>
      </p:sp>
      <p:pic>
        <p:nvPicPr>
          <p:cNvPr id="75" name="Picture 31" descr=""/>
          <p:cNvPicPr/>
          <p:nvPr/>
        </p:nvPicPr>
        <p:blipFill>
          <a:blip r:embed="rId4"/>
          <a:stretch/>
        </p:blipFill>
        <p:spPr>
          <a:xfrm>
            <a:off x="11547360" y="15341040"/>
            <a:ext cx="9594360" cy="7195680"/>
          </a:xfrm>
          <a:prstGeom prst="rect">
            <a:avLst/>
          </a:prstGeom>
          <a:ln>
            <a:noFill/>
          </a:ln>
        </p:spPr>
      </p:pic>
      <p:sp>
        <p:nvSpPr>
          <p:cNvPr id="76" name="CustomShape 11"/>
          <p:cNvSpPr/>
          <p:nvPr/>
        </p:nvSpPr>
        <p:spPr>
          <a:xfrm>
            <a:off x="12128400" y="22372560"/>
            <a:ext cx="8432280" cy="106380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endParaRPr/>
          </a:p>
        </p:txBody>
      </p:sp>
      <p:pic>
        <p:nvPicPr>
          <p:cNvPr id="77" name="Picture 34" descr=""/>
          <p:cNvPicPr/>
          <p:nvPr/>
        </p:nvPicPr>
        <p:blipFill>
          <a:blip r:embed="rId5"/>
          <a:stretch/>
        </p:blipFill>
        <p:spPr>
          <a:xfrm>
            <a:off x="914400" y="22084560"/>
            <a:ext cx="9600840" cy="6376680"/>
          </a:xfrm>
          <a:prstGeom prst="rect">
            <a:avLst/>
          </a:prstGeom>
          <a:ln>
            <a:noFill/>
          </a:ln>
        </p:spPr>
      </p:pic>
      <p:sp>
        <p:nvSpPr>
          <p:cNvPr id="78" name="CustomShape 12"/>
          <p:cNvSpPr/>
          <p:nvPr/>
        </p:nvSpPr>
        <p:spPr>
          <a:xfrm>
            <a:off x="1501920" y="28481400"/>
            <a:ext cx="84322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endParaRPr/>
          </a:p>
        </p:txBody>
      </p:sp>
      <p:pic>
        <p:nvPicPr>
          <p:cNvPr id="79" name="Picture 38" descr=""/>
          <p:cNvPicPr/>
          <p:nvPr/>
        </p:nvPicPr>
        <p:blipFill>
          <a:blip r:embed="rId6"/>
          <a:stretch/>
        </p:blipFill>
        <p:spPr>
          <a:xfrm>
            <a:off x="11566440" y="23833440"/>
            <a:ext cx="9594360" cy="6371280"/>
          </a:xfrm>
          <a:prstGeom prst="rect">
            <a:avLst/>
          </a:prstGeom>
          <a:ln>
            <a:noFill/>
          </a:ln>
        </p:spPr>
      </p:pic>
      <p:sp>
        <p:nvSpPr>
          <p:cNvPr id="80" name="CustomShape 13"/>
          <p:cNvSpPr/>
          <p:nvPr/>
        </p:nvSpPr>
        <p:spPr>
          <a:xfrm>
            <a:off x="12128400" y="30402720"/>
            <a:ext cx="84322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This 0.7 megapixel (1024 × 680 pixels) image is sized to 10.5” × 6.97” on paper. There are approximately 100 pixels in each inch, and this doesn’t look as good as the original photo at left.</a:t>
            </a:r>
            <a:endParaRPr/>
          </a:p>
        </p:txBody>
      </p:sp>
      <p:sp>
        <p:nvSpPr>
          <p:cNvPr id="81" name="CustomShape 14"/>
          <p:cNvSpPr/>
          <p:nvPr/>
        </p:nvSpPr>
        <p:spPr>
          <a:xfrm>
            <a:off x="660240" y="14073120"/>
            <a:ext cx="959760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What To Do (With Graphics)</a:t>
            </a:r>
            <a:endParaRPr/>
          </a:p>
        </p:txBody>
      </p:sp>
      <p:sp>
        <p:nvSpPr>
          <p:cNvPr id="82" name="CustomShape 15"/>
          <p:cNvSpPr/>
          <p:nvPr/>
        </p:nvSpPr>
        <p:spPr>
          <a:xfrm>
            <a:off x="11201400" y="7982640"/>
            <a:ext cx="10286640" cy="289476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Getting a Plot of Your Poster</a:t>
            </a:r>
            <a:endParaRPr/>
          </a:p>
          <a:p>
            <a:pPr lvl="1">
              <a:lnSpc>
                <a:spcPct val="100000"/>
              </a:lnSpc>
              <a:buFont typeface="StarSymbol"/>
              <a:buChar char=""/>
            </a:pPr>
            <a:r>
              <a:rPr lang="en-US" sz="1600" strike="noStrike">
                <a:solidFill>
                  <a:srgbClr val="000000"/>
                </a:solidFill>
                <a:latin typeface="Arial"/>
                <a:ea typeface="ＭＳ Ｐゴシック"/>
              </a:rPr>
              <a:t>Save a PDF of the poster using the File / Save As menu.</a:t>
            </a:r>
            <a:endParaRPr/>
          </a:p>
          <a:p>
            <a:pPr lvl="1">
              <a:lnSpc>
                <a:spcPct val="100000"/>
              </a:lnSpc>
              <a:buFont typeface="StarSymbol"/>
              <a:buChar char=""/>
            </a:pPr>
            <a:r>
              <a:rPr lang="en-US" sz="1600" strike="noStrike">
                <a:solidFill>
                  <a:srgbClr val="000000"/>
                </a:solidFill>
                <a:latin typeface="Arial"/>
                <a:ea typeface="ＭＳ Ｐゴシック"/>
              </a:rPr>
              <a:t>Take the PDF to wherever you’ll be printing the poster.</a:t>
            </a:r>
            <a:endParaRPr/>
          </a:p>
          <a:p>
            <a:pPr lvl="1">
              <a:lnSpc>
                <a:spcPct val="100000"/>
              </a:lnSpc>
              <a:buFont typeface="StarSymbol"/>
              <a:buChar char=""/>
            </a:pPr>
            <a:r>
              <a:rPr lang="en-US" sz="1600" strike="noStrike">
                <a:solidFill>
                  <a:srgbClr val="000000"/>
                </a:solidFill>
                <a:latin typeface="Arial"/>
                <a:ea typeface="ＭＳ Ｐゴシック"/>
              </a:rPr>
              <a:t>If you’re using the labs in Clement Hall 405, bring your Tech ID,  your PDF file, and your PowerPoint file to the helpdesk during normal lab hours (Fall and Spring: 2p-12a Sunday, 12p-12a Monday-Thursday, 10a-5p Friday. Summer: 7p-11p Sunday-Thursday).</a:t>
            </a:r>
            <a:endParaRPr/>
          </a:p>
          <a:p>
            <a:pPr lvl="1">
              <a:lnSpc>
                <a:spcPct val="100000"/>
              </a:lnSpc>
              <a:buFont typeface="StarSymbol"/>
              <a:buChar char=""/>
            </a:pPr>
            <a:r>
              <a:rPr lang="en-US" sz="1600" strike="noStrike">
                <a:solidFill>
                  <a:srgbClr val="000000"/>
                </a:solidFill>
                <a:latin typeface="Arial"/>
                <a:ea typeface="ＭＳ Ｐゴシック"/>
              </a:rPr>
              <a:t>In some cases,  you may be directed to the lab manager.</a:t>
            </a:r>
            <a:endParaRPr/>
          </a:p>
          <a:p>
            <a:pPr lvl="1">
              <a:lnSpc>
                <a:spcPct val="100000"/>
              </a:lnSpc>
              <a:buFont typeface="StarSymbol"/>
              <a:buChar char=""/>
            </a:pPr>
            <a:r>
              <a:rPr lang="en-US" sz="1600" strike="noStrike">
                <a:solidFill>
                  <a:srgbClr val="000000"/>
                </a:solidFill>
                <a:latin typeface="Arial"/>
                <a:ea typeface="ＭＳ Ｐゴシック"/>
              </a:rPr>
              <a:t>You’ll receive an email when the poster has been printed.</a:t>
            </a:r>
            <a:endParaRPr/>
          </a:p>
        </p:txBody>
      </p:sp>
      <p:sp>
        <p:nvSpPr>
          <p:cNvPr id="83" name="CustomShape 16"/>
          <p:cNvSpPr/>
          <p:nvPr/>
        </p:nvSpPr>
        <p:spPr>
          <a:xfrm>
            <a:off x="457200" y="32182920"/>
            <a:ext cx="21030840" cy="27288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200" strike="noStrike">
                <a:solidFill>
                  <a:srgbClr val="000000"/>
                </a:solidFill>
                <a:latin typeface="Calibri"/>
              </a:rPr>
              <a:t>Acknowledgments such as state, federal, industry, university, or other support go here.</a:t>
            </a:r>
            <a:endParaRPr/>
          </a:p>
        </p:txBody>
      </p:sp>
      <p:pic>
        <p:nvPicPr>
          <p:cNvPr id="84" name="" descr=""/>
          <p:cNvPicPr/>
          <p:nvPr/>
        </p:nvPicPr>
        <p:blipFill>
          <a:blip r:embed="rId7"/>
          <a:stretch/>
        </p:blipFill>
        <p:spPr>
          <a:xfrm>
            <a:off x="4572000" y="10198080"/>
            <a:ext cx="2286000" cy="5842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8" descr=""/>
          <p:cNvPicPr/>
          <p:nvPr/>
        </p:nvPicPr>
        <p:blipFill>
          <a:blip r:embed="rId1"/>
          <a:stretch/>
        </p:blipFill>
        <p:spPr>
          <a:xfrm>
            <a:off x="-421200" y="0"/>
            <a:ext cx="11987280" cy="4282200"/>
          </a:xfrm>
          <a:prstGeom prst="rect">
            <a:avLst/>
          </a:prstGeom>
          <a:ln>
            <a:noFill/>
          </a:ln>
        </p:spPr>
      </p:pic>
      <p:sp>
        <p:nvSpPr>
          <p:cNvPr id="86" name="CustomShape 1"/>
          <p:cNvSpPr/>
          <p:nvPr/>
        </p:nvSpPr>
        <p:spPr>
          <a:xfrm>
            <a:off x="11201400" y="457200"/>
            <a:ext cx="10286640" cy="2972880"/>
          </a:xfrm>
          <a:prstGeom prst="rect">
            <a:avLst/>
          </a:prstGeom>
          <a:noFill/>
          <a:ln>
            <a:noFill/>
          </a:ln>
        </p:spPr>
        <p:style>
          <a:lnRef idx="0"/>
          <a:fillRef idx="0"/>
          <a:effectRef idx="0"/>
          <a:fontRef idx="minor"/>
        </p:style>
        <p:txBody>
          <a:bodyPr lIns="438840" rIns="438840" tIns="219600" bIns="219600" anchor="ctr"/>
          <a:p>
            <a:pPr algn="ctr">
              <a:lnSpc>
                <a:spcPct val="100000"/>
              </a:lnSpc>
            </a:pPr>
            <a:r>
              <a:rPr b="1" lang="en-US" sz="4800" strike="noStrike">
                <a:solidFill>
                  <a:srgbClr val="000000"/>
                </a:solidFill>
                <a:latin typeface="Arial"/>
              </a:rPr>
              <a:t>Making a Poster in PowerPoint 2013 (Windows)</a:t>
            </a:r>
            <a:endParaRPr/>
          </a:p>
          <a:p>
            <a:pPr algn="ctr">
              <a:lnSpc>
                <a:spcPct val="100000"/>
              </a:lnSpc>
            </a:pPr>
            <a:r>
              <a:rPr b="1" lang="en-US" strike="noStrike">
                <a:solidFill>
                  <a:srgbClr val="000000"/>
                </a:solidFill>
                <a:latin typeface="Arial"/>
              </a:rPr>
              <a:t>Mike Renfro, Center for Manufacturing Research</a:t>
            </a:r>
            <a:endParaRPr/>
          </a:p>
        </p:txBody>
      </p:sp>
      <p:sp>
        <p:nvSpPr>
          <p:cNvPr id="87" name="CustomShape 2"/>
          <p:cNvSpPr/>
          <p:nvPr/>
        </p:nvSpPr>
        <p:spPr>
          <a:xfrm>
            <a:off x="457200" y="3517920"/>
            <a:ext cx="10286640" cy="205704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Goal of This Poster Template</a:t>
            </a:r>
            <a:endParaRPr/>
          </a:p>
          <a:p>
            <a:pPr>
              <a:lnSpc>
                <a:spcPct val="100000"/>
              </a:lnSpc>
            </a:pPr>
            <a:r>
              <a:rPr lang="en-US" sz="1600" strike="noStrike">
                <a:solidFill>
                  <a:srgbClr val="000000"/>
                </a:solidFill>
                <a:latin typeface="Arial"/>
                <a:ea typeface="ＭＳ Ｐゴシック"/>
              </a:rPr>
              <a:t>The basic idea with this poster template is to make it easier for TTU faculty, staff, and students to create legible, higher-quality posters, and to avoid the most common mistakes faculty, staff, and students have previously made.</a:t>
            </a:r>
            <a:endParaRPr/>
          </a:p>
          <a:p>
            <a:pPr>
              <a:lnSpc>
                <a:spcPct val="100000"/>
              </a:lnSpc>
            </a:pPr>
            <a:r>
              <a:rPr lang="en-US" sz="1600" strike="noStrike">
                <a:solidFill>
                  <a:srgbClr val="000000"/>
                </a:solidFill>
                <a:latin typeface="Arial"/>
                <a:ea typeface="ＭＳ Ｐゴシック"/>
              </a:rPr>
              <a:t>Several templates are available using different page orientations, number of columns, and other layout elements. Select the template most suitable for your purpose, and let us know if there are any problems with them.</a:t>
            </a:r>
            <a:endParaRPr/>
          </a:p>
        </p:txBody>
      </p:sp>
      <p:sp>
        <p:nvSpPr>
          <p:cNvPr id="88" name="CustomShape 3"/>
          <p:cNvSpPr/>
          <p:nvPr/>
        </p:nvSpPr>
        <p:spPr>
          <a:xfrm>
            <a:off x="469800" y="5575320"/>
            <a:ext cx="10286640" cy="46350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Basic Instructions</a:t>
            </a:r>
            <a:endParaRPr/>
          </a:p>
          <a:p>
            <a:pPr lvl="1">
              <a:lnSpc>
                <a:spcPct val="100000"/>
              </a:lnSpc>
              <a:buFont typeface="StarSymbol"/>
              <a:buChar char=""/>
            </a:pPr>
            <a:r>
              <a:rPr lang="en-US" sz="1600" strike="noStrike">
                <a:solidFill>
                  <a:srgbClr val="000000"/>
                </a:solidFill>
                <a:latin typeface="Arial"/>
                <a:ea typeface="ＭＳ Ｐゴシック"/>
              </a:rPr>
              <a:t>Do not modify font sizes or the positions of standard poster elements (titles, authors, acknowledgments, etc.)</a:t>
            </a:r>
            <a:endParaRPr/>
          </a:p>
          <a:p>
            <a:pPr lvl="1">
              <a:lnSpc>
                <a:spcPct val="100000"/>
              </a:lnSpc>
              <a:buFont typeface="StarSymbol"/>
              <a:buChar char=""/>
            </a:pPr>
            <a:r>
              <a:rPr lang="en-US" sz="1600" strike="noStrike">
                <a:solidFill>
                  <a:srgbClr val="000000"/>
                </a:solidFill>
                <a:latin typeface="Arial"/>
                <a:ea typeface="ＭＳ Ｐゴシック"/>
              </a:rPr>
              <a:t>Copy and paste this text box if you need a bulleted list, or the previous text box if you need paragraph text.</a:t>
            </a:r>
            <a:endParaRPr/>
          </a:p>
          <a:p>
            <a:pPr lvl="1">
              <a:lnSpc>
                <a:spcPct val="100000"/>
              </a:lnSpc>
              <a:buFont typeface="StarSymbol"/>
              <a:buChar char=""/>
            </a:pPr>
            <a:r>
              <a:rPr lang="en-US" sz="1600" strike="noStrike">
                <a:solidFill>
                  <a:srgbClr val="000000"/>
                </a:solidFill>
                <a:latin typeface="Arial"/>
                <a:ea typeface="ＭＳ Ｐゴシック"/>
              </a:rPr>
              <a:t>Don’t mix bulleted text and paragraph text in a single text box. PowerPoint doesn’t handle mixed text formats very well.</a:t>
            </a:r>
            <a:endParaRPr/>
          </a:p>
          <a:p>
            <a:pPr lvl="1">
              <a:lnSpc>
                <a:spcPct val="100000"/>
              </a:lnSpc>
              <a:buFont typeface="StarSymbol"/>
              <a:buChar char=""/>
            </a:pPr>
            <a:r>
              <a:rPr lang="en-US" sz="1600" strike="noStrike">
                <a:solidFill>
                  <a:srgbClr val="000000"/>
                </a:solidFill>
                <a:latin typeface="Arial"/>
                <a:ea typeface="ＭＳ Ｐゴシック"/>
              </a:rPr>
              <a:t>Don’t go nuts with drop shadows, 3D effects, or other poster noise. Focus on the clarity of your message.</a:t>
            </a:r>
            <a:endParaRPr/>
          </a:p>
          <a:p>
            <a:pPr lvl="1">
              <a:lnSpc>
                <a:spcPct val="100000"/>
              </a:lnSpc>
              <a:buFont typeface="StarSymbol"/>
              <a:buChar char=""/>
            </a:pPr>
            <a:r>
              <a:rPr b="1" lang="en-US" sz="1600" strike="noStrike">
                <a:solidFill>
                  <a:srgbClr val="000000"/>
                </a:solidFill>
                <a:latin typeface="Arial"/>
                <a:ea typeface="ＭＳ Ｐゴシック"/>
              </a:rPr>
              <a:t>Don’t use Insert / Object</a:t>
            </a:r>
            <a:r>
              <a:rPr lang="en-US" sz="1600" strike="noStrike">
                <a:solidFill>
                  <a:srgbClr val="000000"/>
                </a:solidFill>
                <a:latin typeface="Arial"/>
                <a:ea typeface="ＭＳ Ｐゴシック"/>
              </a:rPr>
              <a:t> to include content. This bloats up the poster file, and is likely to not work on other systems. Use </a:t>
            </a:r>
            <a:r>
              <a:rPr b="1" lang="en-US" sz="1600" strike="noStrike">
                <a:solidFill>
                  <a:srgbClr val="000000"/>
                </a:solidFill>
                <a:latin typeface="Arial"/>
                <a:ea typeface="ＭＳ Ｐゴシック"/>
              </a:rPr>
              <a:t>Insert / Pictures </a:t>
            </a:r>
            <a:r>
              <a:rPr lang="en-US" sz="1600" strike="noStrike">
                <a:solidFill>
                  <a:srgbClr val="000000"/>
                </a:solidFill>
                <a:latin typeface="Arial"/>
                <a:ea typeface="ＭＳ Ｐゴシック"/>
              </a:rPr>
              <a:t>to include outside graphics.</a:t>
            </a:r>
            <a:endParaRPr/>
          </a:p>
          <a:p>
            <a:pPr lvl="1">
              <a:lnSpc>
                <a:spcPct val="100000"/>
              </a:lnSpc>
              <a:buFont typeface="StarSymbol"/>
              <a:buChar char=""/>
            </a:pPr>
            <a:r>
              <a:rPr lang="en-US" sz="1600" strike="noStrike">
                <a:solidFill>
                  <a:srgbClr val="000000"/>
                </a:solidFill>
                <a:latin typeface="Arial"/>
                <a:ea typeface="ＭＳ Ｐゴシック"/>
              </a:rPr>
              <a:t>Copy and paste the equation below if you need a readable equation, and keep in mind that your audience might not be that interested in the details of the equations rather than the basics of the research.</a:t>
            </a:r>
            <a:endParaRPr/>
          </a:p>
        </p:txBody>
      </p:sp>
      <p:sp>
        <p:nvSpPr>
          <p:cNvPr id="89" name="CustomShape 4"/>
          <p:cNvSpPr/>
          <p:nvPr/>
        </p:nvSpPr>
        <p:spPr>
          <a:xfrm>
            <a:off x="469800" y="10892880"/>
            <a:ext cx="10274040" cy="32418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Advanced Layout Instructions</a:t>
            </a:r>
            <a:endParaRPr/>
          </a:p>
          <a:p>
            <a:pPr lvl="1">
              <a:lnSpc>
                <a:spcPct val="100000"/>
              </a:lnSpc>
              <a:buFont typeface="StarSymbol"/>
              <a:buChar char=""/>
            </a:pPr>
            <a:r>
              <a:rPr lang="en-US" sz="1600" strike="noStrike">
                <a:solidFill>
                  <a:srgbClr val="000000"/>
                </a:solidFill>
                <a:latin typeface="Arial"/>
                <a:ea typeface="ＭＳ Ｐゴシック"/>
              </a:rPr>
              <a:t>PowerPoint has the basic tools required to properly align and space out text boxes, equations, figures, and any other poster elements. You’ll find these tools in the </a:t>
            </a:r>
            <a:r>
              <a:rPr b="1" lang="en-US" sz="1600" strike="noStrike">
                <a:solidFill>
                  <a:srgbClr val="000000"/>
                </a:solidFill>
                <a:latin typeface="Arial"/>
                <a:ea typeface="ＭＳ Ｐゴシック"/>
              </a:rPr>
              <a:t>Arrange / Group</a:t>
            </a:r>
            <a:r>
              <a:rPr lang="en-US" sz="1600" strike="noStrike">
                <a:solidFill>
                  <a:srgbClr val="000000"/>
                </a:solidFill>
                <a:latin typeface="Arial"/>
                <a:ea typeface="ＭＳ Ｐゴシック"/>
              </a:rPr>
              <a:t> and </a:t>
            </a:r>
            <a:r>
              <a:rPr b="1" lang="en-US" sz="1600" strike="noStrike">
                <a:solidFill>
                  <a:srgbClr val="000000"/>
                </a:solidFill>
                <a:latin typeface="Arial"/>
                <a:ea typeface="ＭＳ Ｐゴシック"/>
              </a:rPr>
              <a:t>Arrange / Align </a:t>
            </a:r>
            <a:r>
              <a:rPr lang="en-US" sz="1600" strike="noStrike">
                <a:solidFill>
                  <a:srgbClr val="000000"/>
                </a:solidFill>
                <a:latin typeface="Arial"/>
                <a:ea typeface="ＭＳ Ｐゴシック"/>
              </a:rPr>
              <a:t>menus on the Home tab. Use them rather than “eyeballing” positions.</a:t>
            </a:r>
            <a:endParaRPr/>
          </a:p>
          <a:p>
            <a:pPr lvl="1">
              <a:lnSpc>
                <a:spcPct val="100000"/>
              </a:lnSpc>
              <a:buFont typeface="StarSymbol"/>
              <a:buChar char=""/>
            </a:pPr>
            <a:r>
              <a:rPr lang="en-US" sz="1600" strike="noStrike">
                <a:solidFill>
                  <a:srgbClr val="000000"/>
                </a:solidFill>
                <a:latin typeface="Arial"/>
                <a:ea typeface="ＭＳ Ｐゴシック"/>
              </a:rPr>
              <a:t>This particular template has a four-column layout suitable for a 36” × 48” tri-fold board, with 1” margins and 1” between each column. Central columns are 11” wide, and outer columns are 10.5” wide.</a:t>
            </a:r>
            <a:endParaRPr/>
          </a:p>
          <a:p>
            <a:pPr lvl="1">
              <a:lnSpc>
                <a:spcPct val="100000"/>
              </a:lnSpc>
              <a:buFont typeface="StarSymbol"/>
              <a:buChar char=""/>
            </a:pPr>
            <a:r>
              <a:rPr lang="en-US" sz="1600" strike="noStrike">
                <a:solidFill>
                  <a:srgbClr val="000000"/>
                </a:solidFill>
                <a:latin typeface="Arial"/>
                <a:ea typeface="ＭＳ Ｐゴシック"/>
              </a:rPr>
              <a:t>Guidelines have been placed at the margins of each of the columns. Use them to quickly position objects in a column.</a:t>
            </a:r>
            <a:endParaRPr/>
          </a:p>
          <a:p>
            <a:pPr lvl="1">
              <a:lnSpc>
                <a:spcPct val="100000"/>
              </a:lnSpc>
              <a:buFont typeface="StarSymbol"/>
              <a:buChar char=""/>
            </a:pPr>
            <a:r>
              <a:rPr lang="en-US" sz="1600" strike="noStrike">
                <a:solidFill>
                  <a:srgbClr val="000000"/>
                </a:solidFill>
                <a:latin typeface="Arial"/>
                <a:ea typeface="ＭＳ Ｐゴシック"/>
              </a:rPr>
              <a:t>Keep your text boxes 10.5 or 11 inches wide to ensure that they fill up the entire column.</a:t>
            </a:r>
            <a:endParaRPr/>
          </a:p>
        </p:txBody>
      </p:sp>
      <p:sp>
        <p:nvSpPr>
          <p:cNvPr id="90" name="CustomShape 5"/>
          <p:cNvSpPr/>
          <p:nvPr/>
        </p:nvSpPr>
        <p:spPr>
          <a:xfrm>
            <a:off x="457200" y="3430440"/>
            <a:ext cx="10286640" cy="3131640"/>
          </a:xfrm>
          <a:prstGeom prst="rect">
            <a:avLst/>
          </a:prstGeom>
          <a:noFill/>
          <a:ln>
            <a:noFill/>
          </a:ln>
        </p:spPr>
        <p:style>
          <a:lnRef idx="0"/>
          <a:fillRef idx="0"/>
          <a:effectRef idx="0"/>
          <a:fontRef idx="minor"/>
        </p:style>
      </p:sp>
      <p:sp>
        <p:nvSpPr>
          <p:cNvPr id="91" name="CustomShape 6"/>
          <p:cNvSpPr/>
          <p:nvPr/>
        </p:nvSpPr>
        <p:spPr>
          <a:xfrm>
            <a:off x="11201400" y="3506760"/>
            <a:ext cx="10286640" cy="451980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Advanced Figures/Graphics Instructions</a:t>
            </a:r>
            <a:endParaRPr/>
          </a:p>
          <a:p>
            <a:pPr lvl="1">
              <a:lnSpc>
                <a:spcPct val="100000"/>
              </a:lnSpc>
              <a:buFont typeface="StarSymbol"/>
              <a:buChar char=""/>
            </a:pPr>
            <a:r>
              <a:rPr lang="en-US" sz="1600" strike="noStrike">
                <a:solidFill>
                  <a:srgbClr val="000000"/>
                </a:solidFill>
                <a:latin typeface="Arial"/>
                <a:ea typeface="ＭＳ Ｐゴシック"/>
              </a:rPr>
              <a:t>Use vector graphics formats (preferably EPS or WMF) rather than raster graphics formats (PNG, JPG, BMP, etc.) when inserting charts or other non-photographic figures.</a:t>
            </a:r>
            <a:endParaRPr/>
          </a:p>
          <a:p>
            <a:pPr lvl="1">
              <a:lnSpc>
                <a:spcPct val="100000"/>
              </a:lnSpc>
              <a:buFont typeface="StarSymbol"/>
              <a:buChar char=""/>
            </a:pPr>
            <a:r>
              <a:rPr lang="en-US" sz="1600" strike="noStrike">
                <a:solidFill>
                  <a:srgbClr val="000000"/>
                </a:solidFill>
                <a:latin typeface="Arial"/>
                <a:ea typeface="ＭＳ Ｐゴシック"/>
              </a:rPr>
              <a:t>Keep your figures to 10.5 inches wide or smaller to avoid them crossing over more than one column.</a:t>
            </a:r>
            <a:endParaRPr/>
          </a:p>
          <a:p>
            <a:pPr lvl="1">
              <a:lnSpc>
                <a:spcPct val="100000"/>
              </a:lnSpc>
              <a:buFont typeface="StarSymbol"/>
              <a:buChar char=""/>
            </a:pPr>
            <a:r>
              <a:rPr lang="en-US" sz="1600" strike="noStrike">
                <a:solidFill>
                  <a:srgbClr val="000000"/>
                </a:solidFill>
                <a:latin typeface="Arial"/>
                <a:ea typeface="ＭＳ Ｐゴシック"/>
              </a:rPr>
              <a:t>Be careful with digital camera photos: : a 6 megapixel image should be sized no larger than 10.5x6.97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There’s nothing inherently wrong with increasing the size of the picture if you need to, just realize that if you increase it too much, then the image quality will suffer.</a:t>
            </a:r>
            <a:endParaRPr/>
          </a:p>
          <a:p>
            <a:pPr lvl="1">
              <a:lnSpc>
                <a:spcPct val="100000"/>
              </a:lnSpc>
              <a:buFont typeface="StarSymbol"/>
              <a:buChar char=""/>
            </a:pPr>
            <a:r>
              <a:rPr lang="en-US" sz="1600" strike="noStrike">
                <a:solidFill>
                  <a:srgbClr val="000000"/>
                </a:solidFill>
                <a:latin typeface="Arial"/>
                <a:ea typeface="ＭＳ Ｐゴシック"/>
              </a:rPr>
              <a:t>If you need a caption on a figure, insert a text box below the figure, resize the text box to no wider than the column width, and use PowerPoint’s </a:t>
            </a:r>
            <a:r>
              <a:rPr b="1" lang="en-US" sz="1600" strike="noStrike">
                <a:solidFill>
                  <a:srgbClr val="000000"/>
                </a:solidFill>
                <a:latin typeface="Arial"/>
                <a:ea typeface="ＭＳ Ｐゴシック"/>
              </a:rPr>
              <a:t>Arrange / Align / Align Center</a:t>
            </a:r>
            <a:r>
              <a:rPr lang="en-US" sz="1600" strike="noStrike">
                <a:solidFill>
                  <a:srgbClr val="000000"/>
                </a:solidFill>
                <a:latin typeface="Arial"/>
                <a:ea typeface="ＭＳ Ｐゴシック"/>
              </a:rPr>
              <a:t> menu on the Home tab to ensure that the caption is centered under the image. Then use the </a:t>
            </a:r>
            <a:r>
              <a:rPr b="1" lang="en-US" sz="1600" strike="noStrike">
                <a:solidFill>
                  <a:srgbClr val="000000"/>
                </a:solidFill>
                <a:latin typeface="Arial"/>
                <a:ea typeface="ＭＳ Ｐゴシック"/>
              </a:rPr>
              <a:t>Arrange / Group</a:t>
            </a:r>
            <a:r>
              <a:rPr lang="en-US" sz="1600" strike="noStrike">
                <a:solidFill>
                  <a:srgbClr val="000000"/>
                </a:solidFill>
                <a:latin typeface="Arial"/>
                <a:ea typeface="ＭＳ Ｐゴシック"/>
              </a:rPr>
              <a:t> menu to treat the figure and caption as a single entity. All the captions on this sample poster were created this way, and you can use them as examples if needed.</a:t>
            </a:r>
            <a:endParaRPr/>
          </a:p>
        </p:txBody>
      </p:sp>
      <p:pic>
        <p:nvPicPr>
          <p:cNvPr id="92" name="Picture 73" descr=""/>
          <p:cNvPicPr/>
          <p:nvPr/>
        </p:nvPicPr>
        <p:blipFill>
          <a:blip r:embed="rId2"/>
          <a:stretch/>
        </p:blipFill>
        <p:spPr>
          <a:xfrm>
            <a:off x="1220760" y="14762520"/>
            <a:ext cx="8989560" cy="6329160"/>
          </a:xfrm>
          <a:prstGeom prst="rect">
            <a:avLst/>
          </a:prstGeom>
          <a:ln w="9360">
            <a:solidFill>
              <a:schemeClr val="tx1"/>
            </a:solidFill>
            <a:miter/>
          </a:ln>
        </p:spPr>
      </p:pic>
      <p:sp>
        <p:nvSpPr>
          <p:cNvPr id="93" name="CustomShape 7"/>
          <p:cNvSpPr/>
          <p:nvPr/>
        </p:nvSpPr>
        <p:spPr>
          <a:xfrm>
            <a:off x="1220760" y="21314160"/>
            <a:ext cx="8989560" cy="53460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lang="en-US" sz="1600" strike="noStrike">
                <a:solidFill>
                  <a:srgbClr val="000000"/>
                </a:solidFill>
                <a:latin typeface="Arial"/>
              </a:rPr>
              <a:t>MATLAB Vectorized Plot (use print –depsc2 filename.eps to generate)</a:t>
            </a:r>
            <a:endParaRPr/>
          </a:p>
        </p:txBody>
      </p:sp>
      <p:graphicFrame>
        <p:nvGraphicFramePr>
          <p:cNvPr id="94" name="Table 8"/>
          <p:cNvGraphicFramePr/>
          <p:nvPr/>
        </p:nvGraphicFramePr>
        <p:xfrm>
          <a:off x="11201400" y="11065680"/>
          <a:ext cx="10286640" cy="1360800"/>
        </p:xfrm>
        <a:graphic>
          <a:graphicData uri="http://schemas.openxmlformats.org/drawingml/2006/table">
            <a:tbl>
              <a:tblPr/>
              <a:tblGrid>
                <a:gridCol w="2865600"/>
                <a:gridCol w="2619360"/>
                <a:gridCol w="2306880"/>
                <a:gridCol w="2494800"/>
              </a:tblGrid>
              <a:tr h="317520">
                <a:tc>
                  <a:txBody>
                    <a:bodyPr anchor="b"/>
                    <a:p>
                      <a:pPr algn="ctr">
                        <a:lnSpc>
                          <a:spcPct val="100000"/>
                        </a:lnSpc>
                      </a:pPr>
                      <a:r>
                        <a:rPr lang="en-US" sz="1600" strike="noStrike">
                          <a:solidFill>
                            <a:srgbClr val="000000"/>
                          </a:solidFill>
                          <a:latin typeface="Arial"/>
                          <a:ea typeface="ＭＳ Ｐゴシック"/>
                        </a:rPr>
                        <a:t>Sample Number</a:t>
                      </a:r>
                      <a:endParaRPr/>
                    </a:p>
                  </a:txBody>
                  <a:tcPr/>
                </a:tc>
                <a:tc>
                  <a:txBody>
                    <a:bodyPr anchor="b"/>
                    <a:p>
                      <a:pPr algn="ctr">
                        <a:lnSpc>
                          <a:spcPct val="100000"/>
                        </a:lnSpc>
                      </a:pPr>
                      <a:r>
                        <a:rPr lang="en-US" sz="1600" strike="noStrike">
                          <a:solidFill>
                            <a:srgbClr val="000000"/>
                          </a:solidFill>
                          <a:latin typeface="Arial"/>
                          <a:ea typeface="ＭＳ Ｐゴシック"/>
                        </a:rPr>
                        <a:t>Expected Result</a:t>
                      </a:r>
                      <a:endParaRPr/>
                    </a:p>
                  </a:txBody>
                  <a:tcPr/>
                </a:tc>
                <a:tc>
                  <a:txBody>
                    <a:bodyPr anchor="b"/>
                    <a:p>
                      <a:pPr algn="ctr">
                        <a:lnSpc>
                          <a:spcPct val="100000"/>
                        </a:lnSpc>
                      </a:pPr>
                      <a:r>
                        <a:rPr lang="en-US" sz="1600" strike="noStrike">
                          <a:solidFill>
                            <a:srgbClr val="000000"/>
                          </a:solidFill>
                          <a:latin typeface="Arial"/>
                          <a:ea typeface="ＭＳ Ｐゴシック"/>
                        </a:rPr>
                        <a:t>Actual Result</a:t>
                      </a:r>
                      <a:endParaRPr/>
                    </a:p>
                  </a:txBody>
                  <a:tcPr/>
                </a:tc>
                <a:tc>
                  <a:txBody>
                    <a:bodyPr anchor="b"/>
                    <a:p>
                      <a:pPr algn="ctr">
                        <a:lnSpc>
                          <a:spcPct val="100000"/>
                        </a:lnSpc>
                      </a:pPr>
                      <a:r>
                        <a:rPr lang="en-US" sz="1600" strike="noStrike">
                          <a:solidFill>
                            <a:srgbClr val="000000"/>
                          </a:solidFill>
                          <a:latin typeface="Arial"/>
                          <a:ea typeface="ＭＳ Ｐゴシック"/>
                        </a:rPr>
                        <a:t>Percent Difference</a:t>
                      </a:r>
                      <a:endParaRPr/>
                    </a:p>
                  </a:txBody>
                  <a:tcPr/>
                </a:tc>
              </a:tr>
              <a:tr h="317520">
                <a:tc>
                  <a:txBody>
                    <a:bodyPr anchor="b"/>
                    <a:p>
                      <a:pPr algn="ctr">
                        <a:lnSpc>
                          <a:spcPct val="100000"/>
                        </a:lnSpc>
                      </a:pPr>
                      <a:r>
                        <a:rPr lang="en-US" sz="1600" strike="noStrike">
                          <a:solidFill>
                            <a:srgbClr val="000000"/>
                          </a:solidFill>
                          <a:latin typeface="Arial"/>
                          <a:ea typeface="ＭＳ Ｐゴシック"/>
                        </a:rPr>
                        <a:t>1</a:t>
                      </a:r>
                      <a:endParaRPr/>
                    </a:p>
                  </a:txBody>
                  <a:tcPr/>
                </a:tc>
                <a:tc>
                  <a:txBody>
                    <a:bodyPr anchor="b"/>
                    <a:p>
                      <a:pPr algn="ctr">
                        <a:lnSpc>
                          <a:spcPct val="100000"/>
                        </a:lnSpc>
                      </a:pPr>
                      <a:r>
                        <a:rPr lang="en-US" sz="1600" strike="noStrike">
                          <a:solidFill>
                            <a:srgbClr val="000000"/>
                          </a:solidFill>
                          <a:latin typeface="Arial"/>
                          <a:ea typeface="ＭＳ Ｐゴシック"/>
                        </a:rPr>
                        <a:t>98</a:t>
                      </a:r>
                      <a:endParaRPr/>
                    </a:p>
                  </a:txBody>
                  <a:tcPr/>
                </a:tc>
                <a:tc>
                  <a:txBody>
                    <a:bodyPr anchor="b"/>
                    <a:p>
                      <a:pPr algn="ctr">
                        <a:lnSpc>
                          <a:spcPct val="100000"/>
                        </a:lnSpc>
                      </a:pPr>
                      <a:r>
                        <a:rPr lang="en-US" sz="1600" strike="noStrike">
                          <a:solidFill>
                            <a:srgbClr val="000000"/>
                          </a:solidFill>
                          <a:latin typeface="Arial"/>
                          <a:ea typeface="ＭＳ Ｐゴシック"/>
                        </a:rPr>
                        <a:t>103</a:t>
                      </a:r>
                      <a:endParaRPr/>
                    </a:p>
                  </a:txBody>
                  <a:tcPr/>
                </a:tc>
                <a:tc>
                  <a:txBody>
                    <a:bodyPr anchor="b"/>
                    <a:p>
                      <a:pPr algn="ctr">
                        <a:lnSpc>
                          <a:spcPct val="100000"/>
                        </a:lnSpc>
                      </a:pPr>
                      <a:r>
                        <a:rPr lang="en-US" sz="1600" strike="noStrike">
                          <a:solidFill>
                            <a:srgbClr val="000000"/>
                          </a:solidFill>
                          <a:latin typeface="Arial"/>
                          <a:ea typeface="ＭＳ Ｐゴシック"/>
                        </a:rPr>
                        <a:t>+5%</a:t>
                      </a:r>
                      <a:endParaRPr/>
                    </a:p>
                  </a:txBody>
                  <a:tcPr/>
                </a:tc>
              </a:tr>
              <a:tr h="317520">
                <a:tc>
                  <a:txBody>
                    <a:bodyPr anchor="b"/>
                    <a:p>
                      <a:pPr algn="ctr">
                        <a:lnSpc>
                          <a:spcPct val="100000"/>
                        </a:lnSpc>
                      </a:pPr>
                      <a:r>
                        <a:rPr lang="en-US" sz="1600" strike="noStrike">
                          <a:solidFill>
                            <a:srgbClr val="000000"/>
                          </a:solidFill>
                          <a:latin typeface="Arial"/>
                          <a:ea typeface="ＭＳ Ｐゴシック"/>
                        </a:rPr>
                        <a:t>2</a:t>
                      </a:r>
                      <a:endParaRPr/>
                    </a:p>
                  </a:txBody>
                  <a:tcPr/>
                </a:tc>
                <a:tc>
                  <a:txBody>
                    <a:bodyPr anchor="b"/>
                    <a:p>
                      <a:pPr algn="ctr">
                        <a:lnSpc>
                          <a:spcPct val="100000"/>
                        </a:lnSpc>
                      </a:pPr>
                      <a:r>
                        <a:rPr lang="en-US" sz="1600" strike="noStrike">
                          <a:solidFill>
                            <a:srgbClr val="000000"/>
                          </a:solidFill>
                          <a:latin typeface="Arial"/>
                          <a:ea typeface="ＭＳ Ｐゴシック"/>
                        </a:rPr>
                        <a:t>110</a:t>
                      </a:r>
                      <a:endParaRPr/>
                    </a:p>
                  </a:txBody>
                  <a:tcPr/>
                </a:tc>
                <a:tc>
                  <a:txBody>
                    <a:bodyPr anchor="b"/>
                    <a:p>
                      <a:pPr algn="ctr">
                        <a:lnSpc>
                          <a:spcPct val="100000"/>
                        </a:lnSpc>
                      </a:pPr>
                      <a:r>
                        <a:rPr lang="en-US" sz="1600" strike="noStrike">
                          <a:solidFill>
                            <a:srgbClr val="000000"/>
                          </a:solidFill>
                          <a:latin typeface="Arial"/>
                          <a:ea typeface="ＭＳ Ｐゴシック"/>
                        </a:rPr>
                        <a:t>112</a:t>
                      </a:r>
                      <a:endParaRPr/>
                    </a:p>
                  </a:txBody>
                  <a:tcPr/>
                </a:tc>
                <a:tc>
                  <a:txBody>
                    <a:bodyPr anchor="b"/>
                    <a:p>
                      <a:pPr algn="ctr">
                        <a:lnSpc>
                          <a:spcPct val="100000"/>
                        </a:lnSpc>
                      </a:pPr>
                      <a:r>
                        <a:rPr lang="en-US" sz="1600" strike="noStrike">
                          <a:solidFill>
                            <a:srgbClr val="000000"/>
                          </a:solidFill>
                          <a:latin typeface="Arial"/>
                          <a:ea typeface="ＭＳ Ｐゴシック"/>
                        </a:rPr>
                        <a:t>+2%</a:t>
                      </a:r>
                      <a:endParaRPr/>
                    </a:p>
                  </a:txBody>
                  <a:tcPr/>
                </a:tc>
              </a:tr>
              <a:tr h="317520">
                <a:tc>
                  <a:txBody>
                    <a:bodyPr anchor="b"/>
                    <a:p>
                      <a:pPr algn="ctr">
                        <a:lnSpc>
                          <a:spcPct val="100000"/>
                        </a:lnSpc>
                      </a:pPr>
                      <a:r>
                        <a:rPr lang="en-US" sz="1600" strike="noStrike">
                          <a:solidFill>
                            <a:srgbClr val="000000"/>
                          </a:solidFill>
                          <a:latin typeface="Arial"/>
                          <a:ea typeface="ＭＳ Ｐゴシック"/>
                        </a:rPr>
                        <a:t>3</a:t>
                      </a:r>
                      <a:endParaRPr/>
                    </a:p>
                  </a:txBody>
                  <a:tcPr/>
                </a:tc>
                <a:tc>
                  <a:txBody>
                    <a:bodyPr anchor="b"/>
                    <a:p>
                      <a:pPr algn="ctr">
                        <a:lnSpc>
                          <a:spcPct val="100000"/>
                        </a:lnSpc>
                      </a:pPr>
                      <a:r>
                        <a:rPr lang="en-US" sz="1600" strike="noStrike">
                          <a:solidFill>
                            <a:srgbClr val="000000"/>
                          </a:solidFill>
                          <a:latin typeface="Arial"/>
                          <a:ea typeface="ＭＳ Ｐゴシック"/>
                        </a:rPr>
                        <a:t>130</a:t>
                      </a:r>
                      <a:endParaRPr/>
                    </a:p>
                  </a:txBody>
                  <a:tcPr/>
                </a:tc>
                <a:tc>
                  <a:txBody>
                    <a:bodyPr anchor="b"/>
                    <a:p>
                      <a:pPr algn="ctr">
                        <a:lnSpc>
                          <a:spcPct val="100000"/>
                        </a:lnSpc>
                      </a:pPr>
                      <a:r>
                        <a:rPr lang="en-US" sz="1600" strike="noStrike">
                          <a:solidFill>
                            <a:srgbClr val="000000"/>
                          </a:solidFill>
                          <a:latin typeface="Arial"/>
                          <a:ea typeface="ＭＳ Ｐゴシック"/>
                        </a:rPr>
                        <a:t>125</a:t>
                      </a:r>
                      <a:endParaRPr/>
                    </a:p>
                  </a:txBody>
                  <a:tcPr/>
                </a:tc>
                <a:tc>
                  <a:txBody>
                    <a:bodyPr anchor="b"/>
                    <a:p>
                      <a:pPr algn="ctr">
                        <a:lnSpc>
                          <a:spcPct val="100000"/>
                        </a:lnSpc>
                      </a:pPr>
                      <a:r>
                        <a:rPr lang="en-US" sz="1600" strike="noStrike">
                          <a:solidFill>
                            <a:srgbClr val="000000"/>
                          </a:solidFill>
                          <a:latin typeface="Arial"/>
                          <a:ea typeface="ＭＳ Ｐゴシック"/>
                        </a:rPr>
                        <a:t>-4%</a:t>
                      </a:r>
                      <a:endParaRPr/>
                    </a:p>
                  </a:txBody>
                  <a:tcPr/>
                </a:tc>
              </a:tr>
              <a:tr h="317520">
                <a:tc>
                  <a:txBody>
                    <a:bodyPr anchor="b"/>
                    <a:p>
                      <a:pPr algn="ctr">
                        <a:lnSpc>
                          <a:spcPct val="100000"/>
                        </a:lnSpc>
                      </a:pPr>
                      <a:r>
                        <a:rPr lang="en-US" sz="1600" strike="noStrike">
                          <a:solidFill>
                            <a:srgbClr val="000000"/>
                          </a:solidFill>
                          <a:latin typeface="Arial"/>
                          <a:ea typeface="ＭＳ Ｐゴシック"/>
                        </a:rPr>
                        <a:t>Caption for a Example Table</a:t>
                      </a:r>
                      <a:endParaRPr/>
                    </a:p>
                  </a:txBody>
                  <a:tcPr/>
                </a:tc>
              </a:tr>
            </a:tbl>
          </a:graphicData>
        </a:graphic>
      </p:graphicFrame>
      <p:pic>
        <p:nvPicPr>
          <p:cNvPr id="95" name="Picture 19" descr=""/>
          <p:cNvPicPr/>
          <p:nvPr/>
        </p:nvPicPr>
        <p:blipFill>
          <a:blip r:embed="rId3"/>
          <a:stretch/>
        </p:blipFill>
        <p:spPr>
          <a:xfrm>
            <a:off x="11658600" y="13369680"/>
            <a:ext cx="9600840" cy="1220760"/>
          </a:xfrm>
          <a:prstGeom prst="rect">
            <a:avLst/>
          </a:prstGeom>
          <a:ln>
            <a:noFill/>
          </a:ln>
        </p:spPr>
      </p:pic>
      <p:sp>
        <p:nvSpPr>
          <p:cNvPr id="96" name="CustomShape 9"/>
          <p:cNvSpPr/>
          <p:nvPr/>
        </p:nvSpPr>
        <p:spPr>
          <a:xfrm>
            <a:off x="12242880" y="14756040"/>
            <a:ext cx="8432280" cy="57708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Logo downloaded from website and scaled up: </a:t>
            </a:r>
            <a:r>
              <a:rPr b="1" lang="en-US" sz="1600" strike="noStrike">
                <a:solidFill>
                  <a:srgbClr val="000000"/>
                </a:solidFill>
                <a:latin typeface="Arial"/>
              </a:rPr>
              <a:t>don’t do this!</a:t>
            </a:r>
            <a:r>
              <a:rPr lang="en-US" sz="1600" strike="noStrike">
                <a:solidFill>
                  <a:srgbClr val="000000"/>
                </a:solidFill>
                <a:latin typeface="Arial"/>
              </a:rPr>
              <a:t> It may look ok on your monitor, but it won’t look good on the real poster.</a:t>
            </a:r>
            <a:endParaRPr/>
          </a:p>
        </p:txBody>
      </p:sp>
      <p:sp>
        <p:nvSpPr>
          <p:cNvPr id="97" name="CustomShape 10"/>
          <p:cNvSpPr/>
          <p:nvPr/>
        </p:nvSpPr>
        <p:spPr>
          <a:xfrm>
            <a:off x="11221920" y="12768840"/>
            <a:ext cx="1026612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What Not To Do (With Graphics)</a:t>
            </a:r>
            <a:endParaRPr/>
          </a:p>
        </p:txBody>
      </p:sp>
      <p:pic>
        <p:nvPicPr>
          <p:cNvPr id="98" name="Picture 31" descr=""/>
          <p:cNvPicPr/>
          <p:nvPr/>
        </p:nvPicPr>
        <p:blipFill>
          <a:blip r:embed="rId4"/>
          <a:stretch/>
        </p:blipFill>
        <p:spPr>
          <a:xfrm>
            <a:off x="11547360" y="15341040"/>
            <a:ext cx="9594360" cy="7195680"/>
          </a:xfrm>
          <a:prstGeom prst="rect">
            <a:avLst/>
          </a:prstGeom>
          <a:ln>
            <a:noFill/>
          </a:ln>
        </p:spPr>
      </p:pic>
      <p:sp>
        <p:nvSpPr>
          <p:cNvPr id="99" name="CustomShape 11"/>
          <p:cNvSpPr/>
          <p:nvPr/>
        </p:nvSpPr>
        <p:spPr>
          <a:xfrm>
            <a:off x="12128400" y="22372560"/>
            <a:ext cx="8432280" cy="106380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endParaRPr/>
          </a:p>
        </p:txBody>
      </p:sp>
      <p:pic>
        <p:nvPicPr>
          <p:cNvPr id="100" name="Picture 34" descr=""/>
          <p:cNvPicPr/>
          <p:nvPr/>
        </p:nvPicPr>
        <p:blipFill>
          <a:blip r:embed="rId5"/>
          <a:stretch/>
        </p:blipFill>
        <p:spPr>
          <a:xfrm>
            <a:off x="914400" y="22084560"/>
            <a:ext cx="9600840" cy="6376680"/>
          </a:xfrm>
          <a:prstGeom prst="rect">
            <a:avLst/>
          </a:prstGeom>
          <a:ln>
            <a:noFill/>
          </a:ln>
        </p:spPr>
      </p:pic>
      <p:sp>
        <p:nvSpPr>
          <p:cNvPr id="101" name="CustomShape 12"/>
          <p:cNvSpPr/>
          <p:nvPr/>
        </p:nvSpPr>
        <p:spPr>
          <a:xfrm>
            <a:off x="1501920" y="28481400"/>
            <a:ext cx="84322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endParaRPr/>
          </a:p>
        </p:txBody>
      </p:sp>
      <p:pic>
        <p:nvPicPr>
          <p:cNvPr id="102" name="Picture 38" descr=""/>
          <p:cNvPicPr/>
          <p:nvPr/>
        </p:nvPicPr>
        <p:blipFill>
          <a:blip r:embed="rId6"/>
          <a:stretch/>
        </p:blipFill>
        <p:spPr>
          <a:xfrm>
            <a:off x="11566440" y="23833440"/>
            <a:ext cx="9594360" cy="6371280"/>
          </a:xfrm>
          <a:prstGeom prst="rect">
            <a:avLst/>
          </a:prstGeom>
          <a:ln>
            <a:noFill/>
          </a:ln>
        </p:spPr>
      </p:pic>
      <p:sp>
        <p:nvSpPr>
          <p:cNvPr id="103" name="CustomShape 13"/>
          <p:cNvSpPr/>
          <p:nvPr/>
        </p:nvSpPr>
        <p:spPr>
          <a:xfrm>
            <a:off x="12128400" y="30402720"/>
            <a:ext cx="84322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Arial"/>
              </a:rPr>
              <a:t>This 0.7 megapixel (1024 × 680 pixels) image is sized to 10.5” × 6.97” on paper. There are approximately 100 pixels in each inch, and this doesn’t look as good as the original photo at left.</a:t>
            </a:r>
            <a:endParaRPr/>
          </a:p>
        </p:txBody>
      </p:sp>
      <p:sp>
        <p:nvSpPr>
          <p:cNvPr id="104" name="CustomShape 14"/>
          <p:cNvSpPr/>
          <p:nvPr/>
        </p:nvSpPr>
        <p:spPr>
          <a:xfrm>
            <a:off x="660240" y="14073120"/>
            <a:ext cx="959760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What To Do (With Graphics)</a:t>
            </a:r>
            <a:endParaRPr/>
          </a:p>
        </p:txBody>
      </p:sp>
      <p:sp>
        <p:nvSpPr>
          <p:cNvPr id="105" name="CustomShape 15"/>
          <p:cNvSpPr/>
          <p:nvPr/>
        </p:nvSpPr>
        <p:spPr>
          <a:xfrm>
            <a:off x="11201400" y="7982640"/>
            <a:ext cx="10286640" cy="289476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ea typeface="ＭＳ Ｐゴシック"/>
              </a:rPr>
              <a:t>Getting a Plot of Your Poster</a:t>
            </a:r>
            <a:endParaRPr/>
          </a:p>
          <a:p>
            <a:pPr lvl="1">
              <a:lnSpc>
                <a:spcPct val="100000"/>
              </a:lnSpc>
              <a:buFont typeface="StarSymbol"/>
              <a:buChar char=""/>
            </a:pPr>
            <a:r>
              <a:rPr lang="en-US" sz="1600" strike="noStrike">
                <a:solidFill>
                  <a:srgbClr val="000000"/>
                </a:solidFill>
                <a:latin typeface="Arial"/>
                <a:ea typeface="ＭＳ Ｐゴシック"/>
              </a:rPr>
              <a:t>Save a PDF of the poster using the File / Save As menu.</a:t>
            </a:r>
            <a:endParaRPr/>
          </a:p>
          <a:p>
            <a:pPr lvl="1">
              <a:lnSpc>
                <a:spcPct val="100000"/>
              </a:lnSpc>
              <a:buFont typeface="StarSymbol"/>
              <a:buChar char=""/>
            </a:pPr>
            <a:r>
              <a:rPr lang="en-US" sz="1600" strike="noStrike">
                <a:solidFill>
                  <a:srgbClr val="000000"/>
                </a:solidFill>
                <a:latin typeface="Arial"/>
                <a:ea typeface="ＭＳ Ｐゴシック"/>
              </a:rPr>
              <a:t>Take the PDF to wherever you’ll be printing the poster.</a:t>
            </a:r>
            <a:endParaRPr/>
          </a:p>
          <a:p>
            <a:pPr lvl="1">
              <a:lnSpc>
                <a:spcPct val="100000"/>
              </a:lnSpc>
              <a:buFont typeface="StarSymbol"/>
              <a:buChar char=""/>
            </a:pPr>
            <a:r>
              <a:rPr lang="en-US" sz="1600" strike="noStrike">
                <a:solidFill>
                  <a:srgbClr val="000000"/>
                </a:solidFill>
                <a:latin typeface="Arial"/>
                <a:ea typeface="ＭＳ Ｐゴシック"/>
              </a:rPr>
              <a:t>If you’re using the labs in Clement Hall 405, bring your Tech ID,  your PDF file, and your PowerPoint file to the helpdesk during normal lab hours (Fall and Spring: 2p-12a Sunday, 12p-12a Monday-Thursday, 10a-5p Friday. Summer: 7p-11p Sunday-Thursday).</a:t>
            </a:r>
            <a:endParaRPr/>
          </a:p>
          <a:p>
            <a:pPr lvl="1">
              <a:lnSpc>
                <a:spcPct val="100000"/>
              </a:lnSpc>
              <a:buFont typeface="StarSymbol"/>
              <a:buChar char=""/>
            </a:pPr>
            <a:r>
              <a:rPr lang="en-US" sz="1600" strike="noStrike">
                <a:solidFill>
                  <a:srgbClr val="000000"/>
                </a:solidFill>
                <a:latin typeface="Arial"/>
                <a:ea typeface="ＭＳ Ｐゴシック"/>
              </a:rPr>
              <a:t>In some cases,  you may be directed to the lab manager.</a:t>
            </a:r>
            <a:endParaRPr/>
          </a:p>
          <a:p>
            <a:pPr lvl="1">
              <a:lnSpc>
                <a:spcPct val="100000"/>
              </a:lnSpc>
              <a:buFont typeface="StarSymbol"/>
              <a:buChar char=""/>
            </a:pPr>
            <a:r>
              <a:rPr lang="en-US" sz="1600" strike="noStrike">
                <a:solidFill>
                  <a:srgbClr val="000000"/>
                </a:solidFill>
                <a:latin typeface="Arial"/>
                <a:ea typeface="ＭＳ Ｐゴシック"/>
              </a:rPr>
              <a:t>You’ll receive an email when the poster has been printed.</a:t>
            </a:r>
            <a:endParaRPr/>
          </a:p>
        </p:txBody>
      </p:sp>
      <p:sp>
        <p:nvSpPr>
          <p:cNvPr id="106" name="CustomShape 16"/>
          <p:cNvSpPr/>
          <p:nvPr/>
        </p:nvSpPr>
        <p:spPr>
          <a:xfrm>
            <a:off x="457200" y="32182920"/>
            <a:ext cx="21030840" cy="27288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200" strike="noStrike">
                <a:solidFill>
                  <a:srgbClr val="000000"/>
                </a:solidFill>
                <a:latin typeface="Calibri"/>
              </a:rPr>
              <a:t>Acknowledgments such as state, federal, industry, university, or other support go here.</a:t>
            </a:r>
            <a:endParaRPr/>
          </a:p>
        </p:txBody>
      </p:sp>
      <p:pic>
        <p:nvPicPr>
          <p:cNvPr id="107" name="" descr=""/>
          <p:cNvPicPr/>
          <p:nvPr/>
        </p:nvPicPr>
        <p:blipFill>
          <a:blip r:embed="rId7"/>
          <a:stretch/>
        </p:blipFill>
        <p:spPr>
          <a:xfrm>
            <a:off x="4572000" y="10198080"/>
            <a:ext cx="2286000" cy="58428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